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43_D2EE23B.xml" ContentType="application/vnd.ms-powerpoint.comments+xml"/>
  <Override PartName="/ppt/notesSlides/notesSlide10.xml" ContentType="application/vnd.openxmlformats-officedocument.presentationml.notesSlide+xml"/>
  <Override PartName="/ppt/comments/modernComment_145_89081A9F.xml" ContentType="application/vnd.ms-powerpoint.comments+xml"/>
  <Override PartName="/ppt/notesSlides/notesSlide11.xml" ContentType="application/vnd.openxmlformats-officedocument.presentationml.notesSlide+xml"/>
  <Override PartName="/ppt/comments/modernComment_146_217C7ADE.xml" ContentType="application/vnd.ms-powerpoint.comments+xml"/>
  <Override PartName="/ppt/notesSlides/notesSlide12.xml" ContentType="application/vnd.openxmlformats-officedocument.presentationml.notesSlide+xml"/>
  <Override PartName="/ppt/comments/modernComment_147_D7485131.xml" ContentType="application/vnd.ms-powerpoint.comments+xml"/>
  <Override PartName="/ppt/notesSlides/notesSlide13.xml" ContentType="application/vnd.openxmlformats-officedocument.presentationml.notesSlide+xml"/>
  <Override PartName="/ppt/comments/modernComment_148_3362F437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0"/>
  </p:notesMasterIdLst>
  <p:sldIdLst>
    <p:sldId id="331" r:id="rId2"/>
    <p:sldId id="312" r:id="rId3"/>
    <p:sldId id="256" r:id="rId4"/>
    <p:sldId id="315" r:id="rId5"/>
    <p:sldId id="316" r:id="rId6"/>
    <p:sldId id="317" r:id="rId7"/>
    <p:sldId id="319" r:id="rId8"/>
    <p:sldId id="320" r:id="rId9"/>
    <p:sldId id="321" r:id="rId10"/>
    <p:sldId id="323" r:id="rId11"/>
    <p:sldId id="325" r:id="rId12"/>
    <p:sldId id="326" r:id="rId13"/>
    <p:sldId id="327" r:id="rId14"/>
    <p:sldId id="328" r:id="rId15"/>
    <p:sldId id="329" r:id="rId16"/>
    <p:sldId id="322" r:id="rId17"/>
    <p:sldId id="332" r:id="rId18"/>
    <p:sldId id="33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2C4DB7-569A-0D02-F4D0-FA158106EE76}" name="Merlo Simone" initials="SM" userId="S::simone.merlo@studenti.unipd.it::b46e367d-46d3-4f70-a0af-8fc775e903f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5D5260-68A6-4140-96CD-F964B04056F5}" v="491" dt="2024-01-06T11:20:29.251"/>
  </p1510:revLst>
</p1510:revInfo>
</file>

<file path=ppt/tableStyles.xml><?xml version="1.0" encoding="utf-8"?>
<a:tblStyleLst xmlns:a="http://schemas.openxmlformats.org/drawingml/2006/main" def="{1B660C5C-1A99-4B77-B09C-033B8DC032F7}">
  <a:tblStyle styleId="{1B660C5C-1A99-4B77-B09C-033B8DC032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5292EC-4E20-4D08-BF87-D204AB36CF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6"/>
    <p:restoredTop sz="94323" autoAdjust="0"/>
  </p:normalViewPr>
  <p:slideViewPr>
    <p:cSldViewPr snapToGrid="0">
      <p:cViewPr>
        <p:scale>
          <a:sx n="100" d="100"/>
          <a:sy n="100" d="100"/>
        </p:scale>
        <p:origin x="269" y="70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Gobbo" userId="0d04fc686b17e95a" providerId="LiveId" clId="{FD5D5260-68A6-4140-96CD-F964B04056F5}"/>
    <pc:docChg chg="undo custSel addSld delSld modSld sldOrd">
      <pc:chgData name="Riccardo Gobbo" userId="0d04fc686b17e95a" providerId="LiveId" clId="{FD5D5260-68A6-4140-96CD-F964B04056F5}" dt="2024-01-06T11:22:42.831" v="876" actId="478"/>
      <pc:docMkLst>
        <pc:docMk/>
      </pc:docMkLst>
      <pc:sldChg chg="addSp modSp mod">
        <pc:chgData name="Riccardo Gobbo" userId="0d04fc686b17e95a" providerId="LiveId" clId="{FD5D5260-68A6-4140-96CD-F964B04056F5}" dt="2024-01-02T13:17:15.470" v="583" actId="1038"/>
        <pc:sldMkLst>
          <pc:docMk/>
          <pc:sldMk cId="0" sldId="262"/>
        </pc:sldMkLst>
        <pc:spChg chg="mod">
          <ac:chgData name="Riccardo Gobbo" userId="0d04fc686b17e95a" providerId="LiveId" clId="{FD5D5260-68A6-4140-96CD-F964B04056F5}" dt="2024-01-02T13:15:34.149" v="552" actId="404"/>
          <ac:spMkLst>
            <pc:docMk/>
            <pc:sldMk cId="0" sldId="262"/>
            <ac:spMk id="9" creationId="{0157DF66-8A40-DCE3-5DD8-C1C36792E10F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0" creationId="{4F745CE6-7F62-884A-8E90-6F8EE1B5CDD8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1" creationId="{1718190B-8B8F-8B32-8235-5E95858416C7}"/>
          </ac:spMkLst>
        </pc:spChg>
        <pc:spChg chg="mod">
          <ac:chgData name="Riccardo Gobbo" userId="0d04fc686b17e95a" providerId="LiveId" clId="{FD5D5260-68A6-4140-96CD-F964B04056F5}" dt="2024-01-02T13:15:13.552" v="544" actId="14100"/>
          <ac:spMkLst>
            <pc:docMk/>
            <pc:sldMk cId="0" sldId="262"/>
            <ac:spMk id="12" creationId="{739149A0-A8ED-352F-BF3D-8EF88ED8E3B0}"/>
          </ac:spMkLst>
        </pc:spChg>
        <pc:picChg chg="add mod ord">
          <ac:chgData name="Riccardo Gobbo" userId="0d04fc686b17e95a" providerId="LiveId" clId="{FD5D5260-68A6-4140-96CD-F964B04056F5}" dt="2024-01-02T13:14:49.987" v="540"/>
          <ac:picMkLst>
            <pc:docMk/>
            <pc:sldMk cId="0" sldId="262"/>
            <ac:picMk id="3" creationId="{BB21CAF3-90FA-F58D-E8C5-575D32F5917A}"/>
          </ac:picMkLst>
        </pc:picChg>
      </pc:sldChg>
      <pc:sldChg chg="addSp delSp modSp add mod ord">
        <pc:chgData name="Riccardo Gobbo" userId="0d04fc686b17e95a" providerId="LiveId" clId="{FD5D5260-68A6-4140-96CD-F964B04056F5}" dt="2024-01-06T11:20:25.464" v="857" actId="1076"/>
        <pc:sldMkLst>
          <pc:docMk/>
          <pc:sldMk cId="221176379" sldId="323"/>
        </pc:sldMkLst>
        <pc:spChg chg="mod">
          <ac:chgData name="Riccardo Gobbo" userId="0d04fc686b17e95a" providerId="LiveId" clId="{FD5D5260-68A6-4140-96CD-F964B04056F5}" dt="2024-01-06T11:20:25.464" v="857" actId="1076"/>
          <ac:spMkLst>
            <pc:docMk/>
            <pc:sldMk cId="221176379" sldId="323"/>
            <ac:spMk id="2" creationId="{B9A42EBD-A43D-6604-D28D-37DC641B447A}"/>
          </ac:spMkLst>
        </pc:spChg>
        <pc:spChg chg="add del mod">
          <ac:chgData name="Riccardo Gobbo" userId="0d04fc686b17e95a" providerId="LiveId" clId="{FD5D5260-68A6-4140-96CD-F964B04056F5}" dt="2024-01-02T12:42:39.402" v="5" actId="478"/>
          <ac:spMkLst>
            <pc:docMk/>
            <pc:sldMk cId="221176379" sldId="323"/>
            <ac:spMk id="3" creationId="{5D5A3464-5838-8A99-D823-6AE34DB14D6E}"/>
          </ac:spMkLst>
        </pc:spChg>
        <pc:spChg chg="add mod">
          <ac:chgData name="Riccardo Gobbo" userId="0d04fc686b17e95a" providerId="LiveId" clId="{FD5D5260-68A6-4140-96CD-F964B04056F5}" dt="2024-01-02T13:30:48.997" v="617" actId="14100"/>
          <ac:spMkLst>
            <pc:docMk/>
            <pc:sldMk cId="221176379" sldId="323"/>
            <ac:spMk id="5" creationId="{E39B06BF-2C5D-AFDA-328B-19F3D51AD4A0}"/>
          </ac:spMkLst>
        </pc:spChg>
        <pc:spChg chg="mod">
          <ac:chgData name="Riccardo Gobbo" userId="0d04fc686b17e95a" providerId="LiveId" clId="{FD5D5260-68A6-4140-96CD-F964B04056F5}" dt="2024-01-02T13:26:31.009" v="590" actId="20577"/>
          <ac:spMkLst>
            <pc:docMk/>
            <pc:sldMk cId="221176379" sldId="323"/>
            <ac:spMk id="664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37.508" v="4" actId="478"/>
          <ac:spMkLst>
            <pc:docMk/>
            <pc:sldMk cId="221176379" sldId="323"/>
            <ac:spMk id="665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1.162" v="6" actId="478"/>
          <ac:spMkLst>
            <pc:docMk/>
            <pc:sldMk cId="221176379" sldId="323"/>
            <ac:spMk id="667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3.312" v="7" actId="478"/>
          <ac:spMkLst>
            <pc:docMk/>
            <pc:sldMk cId="221176379" sldId="323"/>
            <ac:spMk id="668" creationId="{00000000-0000-0000-0000-000000000000}"/>
          </ac:spMkLst>
        </pc:spChg>
        <pc:spChg chg="mod">
          <ac:chgData name="Riccardo Gobbo" userId="0d04fc686b17e95a" providerId="LiveId" clId="{FD5D5260-68A6-4140-96CD-F964B04056F5}" dt="2024-01-02T13:29:52.518" v="605" actId="1076"/>
          <ac:spMkLst>
            <pc:docMk/>
            <pc:sldMk cId="221176379" sldId="323"/>
            <ac:spMk id="669" creationId="{00000000-0000-0000-0000-000000000000}"/>
          </ac:spMkLst>
        </pc:spChg>
        <pc:graphicFrameChg chg="del">
          <ac:chgData name="Riccardo Gobbo" userId="0d04fc686b17e95a" providerId="LiveId" clId="{FD5D5260-68A6-4140-96CD-F964B04056F5}" dt="2024-01-02T12:42:35.583" v="3" actId="478"/>
          <ac:graphicFrameMkLst>
            <pc:docMk/>
            <pc:sldMk cId="221176379" sldId="323"/>
            <ac:graphicFrameMk id="666" creationId="{00000000-0000-0000-0000-000000000000}"/>
          </ac:graphicFrameMkLst>
        </pc:graphicFrameChg>
        <pc:picChg chg="add mod ord">
          <ac:chgData name="Riccardo Gobbo" userId="0d04fc686b17e95a" providerId="LiveId" clId="{FD5D5260-68A6-4140-96CD-F964B04056F5}" dt="2024-01-02T13:30:47.031" v="616" actId="1076"/>
          <ac:picMkLst>
            <pc:docMk/>
            <pc:sldMk cId="221176379" sldId="323"/>
            <ac:picMk id="7" creationId="{0C2C6322-84A5-B78B-175B-90B1C3E4F2D1}"/>
          </ac:picMkLst>
        </pc:picChg>
        <pc:picChg chg="add mod modCrop">
          <ac:chgData name="Riccardo Gobbo" userId="0d04fc686b17e95a" providerId="LiveId" clId="{FD5D5260-68A6-4140-96CD-F964B04056F5}" dt="2024-01-02T13:30:33.725" v="615" actId="732"/>
          <ac:picMkLst>
            <pc:docMk/>
            <pc:sldMk cId="221176379" sldId="323"/>
            <ac:picMk id="9" creationId="{B6D4E479-BB62-DAD4-98D4-F567439A129B}"/>
          </ac:picMkLst>
        </pc:picChg>
      </pc:sldChg>
      <pc:sldChg chg="addSp modSp add mod">
        <pc:chgData name="Riccardo Gobbo" userId="0d04fc686b17e95a" providerId="LiveId" clId="{FD5D5260-68A6-4140-96CD-F964B04056F5}" dt="2024-01-02T13:32:21.845" v="621" actId="27614"/>
        <pc:sldMkLst>
          <pc:docMk/>
          <pc:sldMk cId="1359275116" sldId="324"/>
        </pc:sldMkLst>
        <pc:picChg chg="add mod">
          <ac:chgData name="Riccardo Gobbo" userId="0d04fc686b17e95a" providerId="LiveId" clId="{FD5D5260-68A6-4140-96CD-F964B04056F5}" dt="2024-01-02T13:32:21.845" v="621" actId="27614"/>
          <ac:picMkLst>
            <pc:docMk/>
            <pc:sldMk cId="1359275116" sldId="324"/>
            <ac:picMk id="3" creationId="{7865EE99-EEB4-E87B-0158-3993C91B2267}"/>
          </ac:picMkLst>
        </pc:picChg>
      </pc:sldChg>
      <pc:sldChg chg="addSp delSp modSp mod">
        <pc:chgData name="Riccardo Gobbo" userId="0d04fc686b17e95a" providerId="LiveId" clId="{FD5D5260-68A6-4140-96CD-F964B04056F5}" dt="2024-01-06T11:10:21.749" v="727" actId="113"/>
        <pc:sldMkLst>
          <pc:docMk/>
          <pc:sldMk cId="2299009695" sldId="325"/>
        </pc:sldMkLst>
        <pc:spChg chg="add mod">
          <ac:chgData name="Riccardo Gobbo" userId="0d04fc686b17e95a" providerId="LiveId" clId="{FD5D5260-68A6-4140-96CD-F964B04056F5}" dt="2024-01-06T11:10:21.749" v="727" actId="113"/>
          <ac:spMkLst>
            <pc:docMk/>
            <pc:sldMk cId="2299009695" sldId="325"/>
            <ac:spMk id="4" creationId="{89AD5E18-25C8-6102-D049-8A26268DE569}"/>
          </ac:spMkLst>
        </pc:spChg>
        <pc:spChg chg="del mod">
          <ac:chgData name="Riccardo Gobbo" userId="0d04fc686b17e95a" providerId="LiveId" clId="{FD5D5260-68A6-4140-96CD-F964B04056F5}" dt="2024-01-06T11:02:01.559" v="629" actId="478"/>
          <ac:spMkLst>
            <pc:docMk/>
            <pc:sldMk cId="2299009695" sldId="325"/>
            <ac:spMk id="5" creationId="{E39B06BF-2C5D-AFDA-328B-19F3D51AD4A0}"/>
          </ac:spMkLst>
        </pc:spChg>
        <pc:spChg chg="mod">
          <ac:chgData name="Riccardo Gobbo" userId="0d04fc686b17e95a" providerId="LiveId" clId="{FD5D5260-68A6-4140-96CD-F964B04056F5}" dt="2024-01-06T10:59:13.065" v="623" actId="1076"/>
          <ac:spMkLst>
            <pc:docMk/>
            <pc:sldMk cId="2299009695" sldId="325"/>
            <ac:spMk id="21" creationId="{3CC78FFF-1BC5-1A18-1005-995F905A4774}"/>
          </ac:spMkLst>
        </pc:spChg>
        <pc:spChg chg="mod">
          <ac:chgData name="Riccardo Gobbo" userId="0d04fc686b17e95a" providerId="LiveId" clId="{FD5D5260-68A6-4140-96CD-F964B04056F5}" dt="2024-01-06T10:59:09.294" v="622" actId="1076"/>
          <ac:spMkLst>
            <pc:docMk/>
            <pc:sldMk cId="2299009695" sldId="325"/>
            <ac:spMk id="22" creationId="{DBFF9D13-DFA5-CF4A-668E-584C12128850}"/>
          </ac:spMkLst>
        </pc:spChg>
      </pc:sldChg>
      <pc:sldChg chg="addSp delSp modSp mod">
        <pc:chgData name="Riccardo Gobbo" userId="0d04fc686b17e95a" providerId="LiveId" clId="{FD5D5260-68A6-4140-96CD-F964B04056F5}" dt="2024-01-06T11:22:42.831" v="876" actId="478"/>
        <pc:sldMkLst>
          <pc:docMk/>
          <pc:sldMk cId="561806046" sldId="326"/>
        </pc:sldMkLst>
        <pc:spChg chg="del mod">
          <ac:chgData name="Riccardo Gobbo" userId="0d04fc686b17e95a" providerId="LiveId" clId="{FD5D5260-68A6-4140-96CD-F964B04056F5}" dt="2024-01-06T11:11:19.777" v="731" actId="478"/>
          <ac:spMkLst>
            <pc:docMk/>
            <pc:sldMk cId="561806046" sldId="326"/>
            <ac:spMk id="5" creationId="{E39B06BF-2C5D-AFDA-328B-19F3D51AD4A0}"/>
          </ac:spMkLst>
        </pc:spChg>
        <pc:spChg chg="add del mod">
          <ac:chgData name="Riccardo Gobbo" userId="0d04fc686b17e95a" providerId="LiveId" clId="{FD5D5260-68A6-4140-96CD-F964B04056F5}" dt="2024-01-06T11:13:11.378" v="737" actId="478"/>
          <ac:spMkLst>
            <pc:docMk/>
            <pc:sldMk cId="561806046" sldId="326"/>
            <ac:spMk id="11" creationId="{185B492F-C7F2-DFBC-BEAC-36CB77786A1A}"/>
          </ac:spMkLst>
        </pc:spChg>
        <pc:spChg chg="add del mod">
          <ac:chgData name="Riccardo Gobbo" userId="0d04fc686b17e95a" providerId="LiveId" clId="{FD5D5260-68A6-4140-96CD-F964B04056F5}" dt="2024-01-06T11:14:01.258" v="746" actId="478"/>
          <ac:spMkLst>
            <pc:docMk/>
            <pc:sldMk cId="561806046" sldId="326"/>
            <ac:spMk id="12" creationId="{987B7EC3-3226-B20A-06C8-0C06457D96EE}"/>
          </ac:spMkLst>
        </pc:spChg>
        <pc:spChg chg="add mod">
          <ac:chgData name="Riccardo Gobbo" userId="0d04fc686b17e95a" providerId="LiveId" clId="{FD5D5260-68A6-4140-96CD-F964B04056F5}" dt="2024-01-06T11:21:54.499" v="871" actId="1076"/>
          <ac:spMkLst>
            <pc:docMk/>
            <pc:sldMk cId="561806046" sldId="326"/>
            <ac:spMk id="13" creationId="{6863B479-D943-92AE-FB89-2E863D2F93F2}"/>
          </ac:spMkLst>
        </pc:spChg>
        <pc:spChg chg="add mod">
          <ac:chgData name="Riccardo Gobbo" userId="0d04fc686b17e95a" providerId="LiveId" clId="{FD5D5260-68A6-4140-96CD-F964B04056F5}" dt="2024-01-06T11:21:08.969" v="867" actId="12788"/>
          <ac:spMkLst>
            <pc:docMk/>
            <pc:sldMk cId="561806046" sldId="326"/>
            <ac:spMk id="14" creationId="{5CF174B4-1524-7412-A026-236CC658C2F6}"/>
          </ac:spMkLst>
        </pc:spChg>
        <pc:spChg chg="add mod">
          <ac:chgData name="Riccardo Gobbo" userId="0d04fc686b17e95a" providerId="LiveId" clId="{FD5D5260-68A6-4140-96CD-F964B04056F5}" dt="2024-01-06T11:21:12.339" v="868" actId="12788"/>
          <ac:spMkLst>
            <pc:docMk/>
            <pc:sldMk cId="561806046" sldId="326"/>
            <ac:spMk id="15" creationId="{FD681862-B482-688F-6D85-D082B904B019}"/>
          </ac:spMkLst>
        </pc:spChg>
        <pc:spChg chg="add mod ord">
          <ac:chgData name="Riccardo Gobbo" userId="0d04fc686b17e95a" providerId="LiveId" clId="{FD5D5260-68A6-4140-96CD-F964B04056F5}" dt="2024-01-06T11:20:40.149" v="862" actId="167"/>
          <ac:spMkLst>
            <pc:docMk/>
            <pc:sldMk cId="561806046" sldId="326"/>
            <ac:spMk id="18" creationId="{4847999D-AD1F-0F5A-22B5-0A1FFA68305F}"/>
          </ac:spMkLst>
        </pc:spChg>
        <pc:spChg chg="del mod">
          <ac:chgData name="Riccardo Gobbo" userId="0d04fc686b17e95a" providerId="LiveId" clId="{FD5D5260-68A6-4140-96CD-F964B04056F5}" dt="2024-01-06T11:22:42.831" v="876" actId="478"/>
          <ac:spMkLst>
            <pc:docMk/>
            <pc:sldMk cId="561806046" sldId="326"/>
            <ac:spMk id="669" creationId="{00000000-0000-0000-0000-000000000000}"/>
          </ac:spMkLst>
        </pc:spChg>
        <pc:spChg chg="mod">
          <ac:chgData name="Riccardo Gobbo" userId="0d04fc686b17e95a" providerId="LiveId" clId="{FD5D5260-68A6-4140-96CD-F964B04056F5}" dt="2024-01-06T11:16:35.310" v="773" actId="1076"/>
          <ac:spMkLst>
            <pc:docMk/>
            <pc:sldMk cId="561806046" sldId="326"/>
            <ac:spMk id="670" creationId="{00000000-0000-0000-0000-000000000000}"/>
          </ac:spMkLst>
        </pc:spChg>
        <pc:picChg chg="add del mod ord modCrop">
          <ac:chgData name="Riccardo Gobbo" userId="0d04fc686b17e95a" providerId="LiveId" clId="{FD5D5260-68A6-4140-96CD-F964B04056F5}" dt="2024-01-06T11:20:01.501" v="853" actId="478"/>
          <ac:picMkLst>
            <pc:docMk/>
            <pc:sldMk cId="561806046" sldId="326"/>
            <ac:picMk id="3" creationId="{595E3470-96BD-7A4E-6193-210631A4B540}"/>
          </ac:picMkLst>
        </pc:picChg>
        <pc:picChg chg="add del mod">
          <ac:chgData name="Riccardo Gobbo" userId="0d04fc686b17e95a" providerId="LiveId" clId="{FD5D5260-68A6-4140-96CD-F964B04056F5}" dt="2024-01-06T11:08:38.287" v="645" actId="478"/>
          <ac:picMkLst>
            <pc:docMk/>
            <pc:sldMk cId="561806046" sldId="326"/>
            <ac:picMk id="6" creationId="{24D4BCC8-BC7C-5B9B-54A8-1350EF95A17B}"/>
          </ac:picMkLst>
        </pc:picChg>
        <pc:picChg chg="del">
          <ac:chgData name="Riccardo Gobbo" userId="0d04fc686b17e95a" providerId="LiveId" clId="{FD5D5260-68A6-4140-96CD-F964B04056F5}" dt="2024-01-06T11:09:29.590" v="650" actId="478"/>
          <ac:picMkLst>
            <pc:docMk/>
            <pc:sldMk cId="561806046" sldId="326"/>
            <ac:picMk id="7" creationId="{0C2C6322-84A5-B78B-175B-90B1C3E4F2D1}"/>
          </ac:picMkLst>
        </pc:picChg>
        <pc:picChg chg="del">
          <ac:chgData name="Riccardo Gobbo" userId="0d04fc686b17e95a" providerId="LiveId" clId="{FD5D5260-68A6-4140-96CD-F964B04056F5}" dt="2024-01-06T11:09:31.872" v="651" actId="478"/>
          <ac:picMkLst>
            <pc:docMk/>
            <pc:sldMk cId="561806046" sldId="326"/>
            <ac:picMk id="9" creationId="{B6D4E479-BB62-DAD4-98D4-F567439A129B}"/>
          </ac:picMkLst>
        </pc:picChg>
        <pc:picChg chg="add mod modCrop">
          <ac:chgData name="Riccardo Gobbo" userId="0d04fc686b17e95a" providerId="LiveId" clId="{FD5D5260-68A6-4140-96CD-F964B04056F5}" dt="2024-01-06T11:21:12.339" v="868" actId="12788"/>
          <ac:picMkLst>
            <pc:docMk/>
            <pc:sldMk cId="561806046" sldId="326"/>
            <ac:picMk id="10" creationId="{19761D60-FA72-1199-4EA3-977B3E599E7D}"/>
          </ac:picMkLst>
        </pc:picChg>
        <pc:picChg chg="add mod modCrop">
          <ac:chgData name="Riccardo Gobbo" userId="0d04fc686b17e95a" providerId="LiveId" clId="{FD5D5260-68A6-4140-96CD-F964B04056F5}" dt="2024-01-06T11:21:29.984" v="869" actId="732"/>
          <ac:picMkLst>
            <pc:docMk/>
            <pc:sldMk cId="561806046" sldId="326"/>
            <ac:picMk id="17" creationId="{E29029EA-80AC-4859-B9DC-D713A9FDCE6C}"/>
          </ac:picMkLst>
        </pc:picChg>
      </pc:sldChg>
      <pc:sldChg chg="modSp mod">
        <pc:chgData name="Riccardo Gobbo" userId="0d04fc686b17e95a" providerId="LiveId" clId="{FD5D5260-68A6-4140-96CD-F964B04056F5}" dt="2024-01-06T11:10:44.687" v="728" actId="1076"/>
        <pc:sldMkLst>
          <pc:docMk/>
          <pc:sldMk cId="3611840817" sldId="327"/>
        </pc:sldMkLst>
        <pc:spChg chg="mod">
          <ac:chgData name="Riccardo Gobbo" userId="0d04fc686b17e95a" providerId="LiveId" clId="{FD5D5260-68A6-4140-96CD-F964B04056F5}" dt="2024-01-06T11:10:44.687" v="728" actId="1076"/>
          <ac:spMkLst>
            <pc:docMk/>
            <pc:sldMk cId="3611840817" sldId="327"/>
            <ac:spMk id="669" creationId="{00000000-0000-0000-0000-000000000000}"/>
          </ac:spMkLst>
        </pc:spChg>
      </pc:sldChg>
      <pc:sldChg chg="new del">
        <pc:chgData name="Riccardo Gobbo" userId="0d04fc686b17e95a" providerId="LiveId" clId="{FD5D5260-68A6-4140-96CD-F964B04056F5}" dt="2024-01-06T11:00:16.426" v="625" actId="680"/>
        <pc:sldMkLst>
          <pc:docMk/>
          <pc:sldMk cId="3172317525" sldId="333"/>
        </pc:sldMkLst>
      </pc:sldChg>
    </pc:docChg>
  </pc:docChgLst>
</pc:chgInfo>
</file>

<file path=ppt/comments/modernComment_143_D2EE2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523258-7FE2-2B43-8BD5-DEA6A3447668}" authorId="{5C2C4DB7-569A-0D02-F4D0-FA158106EE76}" created="2024-01-03T17:58:59.778">
    <pc:sldMkLst xmlns:pc="http://schemas.microsoft.com/office/powerpoint/2013/main/command">
      <pc:docMk/>
      <pc:sldMk cId="221176379" sldId="323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5_89081A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32E9DA-F8FA-1F43-987D-A6E733ECBF97}" authorId="{5C2C4DB7-569A-0D02-F4D0-FA158106EE76}" created="2024-01-03T17:58:07.751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Heatmaps AGI, PUBLIC stations and PRIVATE stations</a:t>
        </a:r>
      </a:p>
    </p188:txBody>
  </p188:cm>
  <p188:cm id="{0716BD59-E29B-D741-BEF6-55C4E284B127}" authorId="{5C2C4DB7-569A-0D02-F4D0-FA158106EE76}" status="resolved" created="2024-01-03T17:59:08.838" complete="100000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GOBBO</a:t>
        </a:r>
      </a:p>
    </p188:txBody>
  </p188:cm>
</p188:cmLst>
</file>

<file path=ppt/comments/modernComment_146_217C7AD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873F0F-24D8-BE43-A8BF-12ECD824426F}" authorId="{5C2C4DB7-569A-0D02-F4D0-FA158106EE76}" created="2024-01-03T17:59:48.185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GOBBO
</a:t>
        </a:r>
      </a:p>
    </p188:txBody>
  </p188:cm>
  <p188:cm id="{8526545A-CE19-A342-91C6-D8A3F10C449F}" authorId="{5C2C4DB7-569A-0D02-F4D0-FA158106EE76}" created="2024-01-03T18:00:14.464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Heat map per CAR and STATION</a:t>
        </a:r>
      </a:p>
    </p188:txBody>
  </p188:cm>
</p188:cmLst>
</file>

<file path=ppt/comments/modernComment_147_D748513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74D733-02E7-9444-9BD2-BA76844E3F4E}" authorId="{5C2C4DB7-569A-0D02-F4D0-FA158106EE76}" created="2024-01-03T18:00:54.392">
    <pc:sldMkLst xmlns:pc="http://schemas.microsoft.com/office/powerpoint/2013/main/command">
      <pc:docMk/>
      <pc:sldMk cId="3611840817" sldId="327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8_3362F4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DBAE3EC-D9E7-6349-AD58-5A7A829B63CA}" authorId="{5C2C4DB7-569A-0D02-F4D0-FA158106EE76}" created="2024-01-03T18:01:04.760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MERLO</a:t>
        </a:r>
      </a:p>
    </p188:txBody>
  </p188:cm>
  <p188:cm id="{255BA7F9-36D1-C247-A13E-0DA116988E76}" authorId="{5C2C4DB7-569A-0D02-F4D0-FA158106EE76}" created="2024-01-03T18:01:57.425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HEATAP PHEV AVERAGE RANGE AND AGI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616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Nelle zone piú ricche si concentrano il numero di stazioni pubbliche rispetto a quelle private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9272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GOBBO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187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79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MERLO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6786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893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167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94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0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53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194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958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74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29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DIEGO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2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2250" y="1114275"/>
            <a:ext cx="3878100" cy="24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22250" y="3553425"/>
            <a:ext cx="3878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59307" y="466282"/>
            <a:ext cx="307826" cy="240251"/>
            <a:chOff x="5008200" y="3598800"/>
            <a:chExt cx="163650" cy="127725"/>
          </a:xfrm>
        </p:grpSpPr>
        <p:sp>
          <p:nvSpPr>
            <p:cNvPr id="12" name="Google Shape;12;p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rot="-775326">
            <a:off x="-1496243" y="3514252"/>
            <a:ext cx="3284400" cy="2520413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27801" y="-455796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 rot="-7099772">
            <a:off x="-1906515" y="-14285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-7099772">
            <a:off x="7577910" y="-15671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8500188" y="4432637"/>
            <a:ext cx="307829" cy="342731"/>
            <a:chOff x="5981675" y="3981625"/>
            <a:chExt cx="665001" cy="740400"/>
          </a:xfrm>
        </p:grpSpPr>
        <p:sp>
          <p:nvSpPr>
            <p:cNvPr id="31" name="Google Shape;31;p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4"/>
          <p:cNvGrpSpPr/>
          <p:nvPr/>
        </p:nvGrpSpPr>
        <p:grpSpPr>
          <a:xfrm rot="-4409862">
            <a:off x="277889" y="1259774"/>
            <a:ext cx="307823" cy="240248"/>
            <a:chOff x="5008200" y="3598800"/>
            <a:chExt cx="163650" cy="127725"/>
          </a:xfrm>
        </p:grpSpPr>
        <p:sp>
          <p:nvSpPr>
            <p:cNvPr id="38" name="Google Shape;38;p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2"/>
          <p:cNvSpPr txBox="1">
            <a:spLocks noGrp="1"/>
          </p:cNvSpPr>
          <p:nvPr>
            <p:ph type="subTitle" idx="1"/>
          </p:nvPr>
        </p:nvSpPr>
        <p:spPr>
          <a:xfrm>
            <a:off x="4832075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2"/>
          <p:cNvSpPr txBox="1">
            <a:spLocks noGrp="1"/>
          </p:cNvSpPr>
          <p:nvPr>
            <p:ph type="subTitle" idx="2"/>
          </p:nvPr>
        </p:nvSpPr>
        <p:spPr>
          <a:xfrm>
            <a:off x="713200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subTitle" idx="3"/>
          </p:nvPr>
        </p:nvSpPr>
        <p:spPr>
          <a:xfrm>
            <a:off x="713200" y="1652975"/>
            <a:ext cx="3598800" cy="7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3" name="Google Shape;333;p22"/>
          <p:cNvSpPr/>
          <p:nvPr/>
        </p:nvSpPr>
        <p:spPr>
          <a:xfrm rot="10800000">
            <a:off x="-1683625" y="460400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7644774" y="-422375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22"/>
          <p:cNvGrpSpPr/>
          <p:nvPr/>
        </p:nvGrpSpPr>
        <p:grpSpPr>
          <a:xfrm>
            <a:off x="8198858" y="4345787"/>
            <a:ext cx="463838" cy="516429"/>
            <a:chOff x="5981675" y="3981625"/>
            <a:chExt cx="665001" cy="740400"/>
          </a:xfrm>
        </p:grpSpPr>
        <p:sp>
          <p:nvSpPr>
            <p:cNvPr id="336" name="Google Shape;336;p22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22"/>
          <p:cNvGrpSpPr/>
          <p:nvPr/>
        </p:nvGrpSpPr>
        <p:grpSpPr>
          <a:xfrm>
            <a:off x="234344" y="419370"/>
            <a:ext cx="307826" cy="240251"/>
            <a:chOff x="5008200" y="3598800"/>
            <a:chExt cx="163650" cy="127725"/>
          </a:xfrm>
        </p:grpSpPr>
        <p:sp>
          <p:nvSpPr>
            <p:cNvPr id="343" name="Google Shape;343;p2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2"/>
          <p:cNvSpPr/>
          <p:nvPr/>
        </p:nvSpPr>
        <p:spPr>
          <a:xfrm flipH="1">
            <a:off x="290801" y="11062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2"/>
          <p:cNvSpPr/>
          <p:nvPr/>
        </p:nvSpPr>
        <p:spPr>
          <a:xfrm flipH="1">
            <a:off x="8662701" y="376270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3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3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3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3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23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23"/>
          <p:cNvSpPr/>
          <p:nvPr/>
        </p:nvSpPr>
        <p:spPr>
          <a:xfrm rot="5195618">
            <a:off x="7041976" y="3700289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 rot="5195618">
            <a:off x="-1491524" y="-1770586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23"/>
          <p:cNvGrpSpPr/>
          <p:nvPr/>
        </p:nvGrpSpPr>
        <p:grpSpPr>
          <a:xfrm>
            <a:off x="8276850" y="354537"/>
            <a:ext cx="307829" cy="342731"/>
            <a:chOff x="5981675" y="3981625"/>
            <a:chExt cx="665001" cy="740400"/>
          </a:xfrm>
        </p:grpSpPr>
        <p:sp>
          <p:nvSpPr>
            <p:cNvPr id="360" name="Google Shape;360;p2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23"/>
          <p:cNvGrpSpPr/>
          <p:nvPr/>
        </p:nvGrpSpPr>
        <p:grpSpPr>
          <a:xfrm rot="-4409862">
            <a:off x="277889" y="4483874"/>
            <a:ext cx="307823" cy="240248"/>
            <a:chOff x="5008200" y="3598800"/>
            <a:chExt cx="163650" cy="127725"/>
          </a:xfrm>
        </p:grpSpPr>
        <p:sp>
          <p:nvSpPr>
            <p:cNvPr id="367" name="Google Shape;367;p2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4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subTitle" idx="2"/>
          </p:nvPr>
        </p:nvSpPr>
        <p:spPr>
          <a:xfrm>
            <a:off x="6106795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4"/>
          <p:cNvSpPr txBox="1">
            <a:spLocks noGrp="1"/>
          </p:cNvSpPr>
          <p:nvPr>
            <p:ph type="subTitle" idx="3"/>
          </p:nvPr>
        </p:nvSpPr>
        <p:spPr>
          <a:xfrm>
            <a:off x="1879266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4"/>
          <p:cNvSpPr txBox="1">
            <a:spLocks noGrp="1"/>
          </p:cNvSpPr>
          <p:nvPr>
            <p:ph type="subTitle" idx="4"/>
          </p:nvPr>
        </p:nvSpPr>
        <p:spPr>
          <a:xfrm>
            <a:off x="6106795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8" name="Google Shape;378;p24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9" name="Google Shape;379;p24"/>
          <p:cNvSpPr txBox="1">
            <a:spLocks noGrp="1"/>
          </p:cNvSpPr>
          <p:nvPr>
            <p:ph type="subTitle" idx="7"/>
          </p:nvPr>
        </p:nvSpPr>
        <p:spPr>
          <a:xfrm>
            <a:off x="6106779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0" name="Google Shape;380;p24"/>
          <p:cNvSpPr txBox="1">
            <a:spLocks noGrp="1"/>
          </p:cNvSpPr>
          <p:nvPr>
            <p:ph type="subTitle" idx="8"/>
          </p:nvPr>
        </p:nvSpPr>
        <p:spPr>
          <a:xfrm>
            <a:off x="6106779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1" name="Google Shape;381;p24"/>
          <p:cNvSpPr/>
          <p:nvPr/>
        </p:nvSpPr>
        <p:spPr>
          <a:xfrm>
            <a:off x="7335454" y="-2126448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-1700150" y="351825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 rot="7351804">
            <a:off x="8430597" y="4483663"/>
            <a:ext cx="307828" cy="240252"/>
            <a:chOff x="5008200" y="3598800"/>
            <a:chExt cx="163650" cy="127725"/>
          </a:xfrm>
        </p:grpSpPr>
        <p:sp>
          <p:nvSpPr>
            <p:cNvPr id="384" name="Google Shape;384;p2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2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389" name="Google Shape;389;p2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5"/>
          <p:cNvSpPr txBox="1">
            <a:spLocks noGrp="1"/>
          </p:cNvSpPr>
          <p:nvPr>
            <p:ph type="subTitle" idx="1"/>
          </p:nvPr>
        </p:nvSpPr>
        <p:spPr>
          <a:xfrm>
            <a:off x="91487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5"/>
          <p:cNvSpPr txBox="1">
            <a:spLocks noGrp="1"/>
          </p:cNvSpPr>
          <p:nvPr>
            <p:ph type="subTitle" idx="2"/>
          </p:nvPr>
        </p:nvSpPr>
        <p:spPr>
          <a:xfrm>
            <a:off x="3579000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subTitle" idx="3"/>
          </p:nvPr>
        </p:nvSpPr>
        <p:spPr>
          <a:xfrm>
            <a:off x="91487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5"/>
          <p:cNvSpPr txBox="1">
            <a:spLocks noGrp="1"/>
          </p:cNvSpPr>
          <p:nvPr>
            <p:ph type="subTitle" idx="4"/>
          </p:nvPr>
        </p:nvSpPr>
        <p:spPr>
          <a:xfrm>
            <a:off x="3579000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5"/>
          <p:cNvSpPr txBox="1">
            <a:spLocks noGrp="1"/>
          </p:cNvSpPr>
          <p:nvPr>
            <p:ph type="subTitle" idx="5"/>
          </p:nvPr>
        </p:nvSpPr>
        <p:spPr>
          <a:xfrm>
            <a:off x="624312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6"/>
          </p:nvPr>
        </p:nvSpPr>
        <p:spPr>
          <a:xfrm>
            <a:off x="624312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7"/>
          </p:nvPr>
        </p:nvSpPr>
        <p:spPr>
          <a:xfrm>
            <a:off x="91487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4" name="Google Shape;404;p25"/>
          <p:cNvSpPr txBox="1">
            <a:spLocks noGrp="1"/>
          </p:cNvSpPr>
          <p:nvPr>
            <p:ph type="subTitle" idx="8"/>
          </p:nvPr>
        </p:nvSpPr>
        <p:spPr>
          <a:xfrm>
            <a:off x="3579000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subTitle" idx="9"/>
          </p:nvPr>
        </p:nvSpPr>
        <p:spPr>
          <a:xfrm>
            <a:off x="624312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6" name="Google Shape;406;p25"/>
          <p:cNvSpPr txBox="1">
            <a:spLocks noGrp="1"/>
          </p:cNvSpPr>
          <p:nvPr>
            <p:ph type="subTitle" idx="13"/>
          </p:nvPr>
        </p:nvSpPr>
        <p:spPr>
          <a:xfrm>
            <a:off x="91487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7" name="Google Shape;407;p25"/>
          <p:cNvSpPr txBox="1">
            <a:spLocks noGrp="1"/>
          </p:cNvSpPr>
          <p:nvPr>
            <p:ph type="subTitle" idx="14"/>
          </p:nvPr>
        </p:nvSpPr>
        <p:spPr>
          <a:xfrm>
            <a:off x="3579000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8" name="Google Shape;408;p25"/>
          <p:cNvSpPr txBox="1">
            <a:spLocks noGrp="1"/>
          </p:cNvSpPr>
          <p:nvPr>
            <p:ph type="subTitle" idx="15"/>
          </p:nvPr>
        </p:nvSpPr>
        <p:spPr>
          <a:xfrm>
            <a:off x="624312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9" name="Google Shape;409;p25"/>
          <p:cNvSpPr/>
          <p:nvPr/>
        </p:nvSpPr>
        <p:spPr>
          <a:xfrm rot="-7370329">
            <a:off x="-2129558" y="-2078109"/>
            <a:ext cx="3878087" cy="2976016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5"/>
          <p:cNvSpPr/>
          <p:nvPr/>
        </p:nvSpPr>
        <p:spPr>
          <a:xfrm rot="5033209">
            <a:off x="7821039" y="3829772"/>
            <a:ext cx="3878086" cy="2976021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25"/>
          <p:cNvGrpSpPr/>
          <p:nvPr/>
        </p:nvGrpSpPr>
        <p:grpSpPr>
          <a:xfrm rot="9740317">
            <a:off x="179508" y="4343020"/>
            <a:ext cx="468846" cy="521982"/>
            <a:chOff x="5981675" y="3981625"/>
            <a:chExt cx="665001" cy="740400"/>
          </a:xfrm>
        </p:grpSpPr>
        <p:sp>
          <p:nvSpPr>
            <p:cNvPr id="412" name="Google Shape;412;p25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25"/>
          <p:cNvGrpSpPr/>
          <p:nvPr/>
        </p:nvGrpSpPr>
        <p:grpSpPr>
          <a:xfrm>
            <a:off x="8320469" y="419370"/>
            <a:ext cx="307826" cy="240251"/>
            <a:chOff x="5008200" y="3598800"/>
            <a:chExt cx="163650" cy="127725"/>
          </a:xfrm>
        </p:grpSpPr>
        <p:sp>
          <p:nvSpPr>
            <p:cNvPr id="419" name="Google Shape;419;p25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/>
          <p:nvPr/>
        </p:nvSpPr>
        <p:spPr>
          <a:xfrm rot="-377309">
            <a:off x="7370486" y="-542227"/>
            <a:ext cx="2546880" cy="2017594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3"/>
          <p:cNvSpPr/>
          <p:nvPr/>
        </p:nvSpPr>
        <p:spPr>
          <a:xfrm rot="-9990115">
            <a:off x="-1569565" y="3878284"/>
            <a:ext cx="3284386" cy="252040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3"/>
          <p:cNvSpPr/>
          <p:nvPr/>
        </p:nvSpPr>
        <p:spPr>
          <a:xfrm rot="4354730">
            <a:off x="-1122567" y="-1084849"/>
            <a:ext cx="3284389" cy="252041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3"/>
          <p:cNvGrpSpPr/>
          <p:nvPr/>
        </p:nvGrpSpPr>
        <p:grpSpPr>
          <a:xfrm>
            <a:off x="8161174" y="4303988"/>
            <a:ext cx="539117" cy="600316"/>
            <a:chOff x="5981675" y="3981625"/>
            <a:chExt cx="665001" cy="740400"/>
          </a:xfrm>
        </p:grpSpPr>
        <p:sp>
          <p:nvSpPr>
            <p:cNvPr id="542" name="Google Shape;542;p3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3"/>
          <p:cNvGrpSpPr/>
          <p:nvPr/>
        </p:nvGrpSpPr>
        <p:grpSpPr>
          <a:xfrm>
            <a:off x="367107" y="2479414"/>
            <a:ext cx="692246" cy="690456"/>
            <a:chOff x="5280375" y="3528325"/>
            <a:chExt cx="309425" cy="308625"/>
          </a:xfrm>
        </p:grpSpPr>
        <p:sp>
          <p:nvSpPr>
            <p:cNvPr id="549" name="Google Shape;549;p33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3"/>
          <p:cNvGrpSpPr/>
          <p:nvPr/>
        </p:nvGrpSpPr>
        <p:grpSpPr>
          <a:xfrm rot="-8100000">
            <a:off x="7813468" y="734482"/>
            <a:ext cx="307833" cy="240257"/>
            <a:chOff x="5008200" y="3598800"/>
            <a:chExt cx="163650" cy="127725"/>
          </a:xfrm>
        </p:grpSpPr>
        <p:sp>
          <p:nvSpPr>
            <p:cNvPr id="556" name="Google Shape;556;p3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/>
          <p:nvPr/>
        </p:nvSpPr>
        <p:spPr>
          <a:xfrm>
            <a:off x="7430829" y="-177857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" name="Google Shape;562;p34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563" name="Google Shape;563;p3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34"/>
          <p:cNvGrpSpPr/>
          <p:nvPr/>
        </p:nvGrpSpPr>
        <p:grpSpPr>
          <a:xfrm>
            <a:off x="8543394" y="3793020"/>
            <a:ext cx="307826" cy="240251"/>
            <a:chOff x="5008200" y="3598800"/>
            <a:chExt cx="163650" cy="127725"/>
          </a:xfrm>
        </p:grpSpPr>
        <p:sp>
          <p:nvSpPr>
            <p:cNvPr id="570" name="Google Shape;570;p3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3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575" name="Google Shape;575;p3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" name="Google Shape;581;p34"/>
          <p:cNvSpPr/>
          <p:nvPr/>
        </p:nvSpPr>
        <p:spPr>
          <a:xfrm>
            <a:off x="-1776246" y="4285727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4"/>
          <p:cNvSpPr/>
          <p:nvPr/>
        </p:nvSpPr>
        <p:spPr>
          <a:xfrm>
            <a:off x="463879" y="-243652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8" r:id="rId4"/>
    <p:sldLayoutId id="2147483669" r:id="rId5"/>
    <p:sldLayoutId id="2147483670" r:id="rId6"/>
    <p:sldLayoutId id="2147483671" r:id="rId7"/>
    <p:sldLayoutId id="2147483679" r:id="rId8"/>
    <p:sldLayoutId id="214748368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3_D2EE23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5_89081A9F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6_217C7ADE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7_D748513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8_3362F43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3F95D93-E153-0D2A-AD2F-5307D71E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rcRect/>
          <a:stretch/>
        </p:blipFill>
        <p:spPr>
          <a:xfrm>
            <a:off x="-558799" y="0"/>
            <a:ext cx="10011144" cy="5165324"/>
          </a:xfrm>
          <a:prstGeom prst="rect">
            <a:avLst/>
          </a:prstGeom>
        </p:spPr>
      </p:pic>
      <p:sp>
        <p:nvSpPr>
          <p:cNvPr id="3" name="Google Shape;594;p38">
            <a:extLst>
              <a:ext uri="{FF2B5EF4-FFF2-40B4-BE49-F238E27FC236}">
                <a16:creationId xmlns:a16="http://schemas.microsoft.com/office/drawing/2014/main" id="{07A712A9-A44B-4233-8672-856ACF859FBC}"/>
              </a:ext>
            </a:extLst>
          </p:cNvPr>
          <p:cNvSpPr txBox="1">
            <a:spLocks/>
          </p:cNvSpPr>
          <p:nvPr/>
        </p:nvSpPr>
        <p:spPr>
          <a:xfrm>
            <a:off x="1209464" y="2961734"/>
            <a:ext cx="6725072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POOR6 – Riccardo Gobbo, Simone Merlo, Diego Spinosa</a:t>
            </a:r>
          </a:p>
        </p:txBody>
      </p:sp>
      <p:sp>
        <p:nvSpPr>
          <p:cNvPr id="4" name="Google Shape;593;p38">
            <a:extLst>
              <a:ext uri="{FF2B5EF4-FFF2-40B4-BE49-F238E27FC236}">
                <a16:creationId xmlns:a16="http://schemas.microsoft.com/office/drawing/2014/main" id="{F7A18EE2-497A-66CD-638E-DD9332C1087E}"/>
              </a:ext>
            </a:extLst>
          </p:cNvPr>
          <p:cNvSpPr txBox="1">
            <a:spLocks/>
          </p:cNvSpPr>
          <p:nvPr/>
        </p:nvSpPr>
        <p:spPr>
          <a:xfrm>
            <a:off x="773507" y="2267226"/>
            <a:ext cx="7596987" cy="69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pPr algn="ctr"/>
            <a:r>
              <a:rPr lang="it-IT" sz="5400" b="1" dirty="0">
                <a:solidFill>
                  <a:schemeClr val="tx1"/>
                </a:solidFill>
                <a:latin typeface="Fira Sans Extra Condensed Medium"/>
                <a:sym typeface="Anek Bangla SemiBold"/>
              </a:rPr>
              <a:t>Electric Cars of Washington State</a:t>
            </a:r>
          </a:p>
        </p:txBody>
      </p:sp>
    </p:spTree>
    <p:extLst>
      <p:ext uri="{BB962C8B-B14F-4D97-AF65-F5344CB8AC3E}">
        <p14:creationId xmlns:p14="http://schemas.microsoft.com/office/powerpoint/2010/main" val="358890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9"/>
          <p:cNvSpPr/>
          <p:nvPr/>
        </p:nvSpPr>
        <p:spPr>
          <a:xfrm flipH="1">
            <a:off x="7255996" y="264059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9"/>
          <p:cNvSpPr/>
          <p:nvPr/>
        </p:nvSpPr>
        <p:spPr>
          <a:xfrm flipH="1">
            <a:off x="720001" y="4253874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9A42EBD-A43D-6604-D28D-37DC641B447A}"/>
              </a:ext>
            </a:extLst>
          </p:cNvPr>
          <p:cNvSpPr/>
          <p:nvPr/>
        </p:nvSpPr>
        <p:spPr>
          <a:xfrm>
            <a:off x="-140714" y="1079383"/>
            <a:ext cx="860715" cy="616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CF5C37B-A07D-D5C7-7312-E9423E80C88B}"/>
              </a:ext>
            </a:extLst>
          </p:cNvPr>
          <p:cNvSpPr/>
          <p:nvPr/>
        </p:nvSpPr>
        <p:spPr>
          <a:xfrm>
            <a:off x="8122997" y="428854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119A64F-3227-5858-183B-87DCEFDD75EA}"/>
              </a:ext>
            </a:extLst>
          </p:cNvPr>
          <p:cNvSpPr/>
          <p:nvPr/>
        </p:nvSpPr>
        <p:spPr>
          <a:xfrm>
            <a:off x="146527" y="360602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D9E0DBF-B8A5-0C3A-6F98-BDC3E1C46E05}"/>
              </a:ext>
            </a:extLst>
          </p:cNvPr>
          <p:cNvSpPr/>
          <p:nvPr/>
        </p:nvSpPr>
        <p:spPr>
          <a:xfrm>
            <a:off x="6730647" y="12643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7AF81F5-2F0C-691C-84DF-CB12B9981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13" y="1678101"/>
            <a:ext cx="4515480" cy="2686425"/>
          </a:xfrm>
          <a:prstGeom prst="rect">
            <a:avLst/>
          </a:prstGeom>
        </p:spPr>
      </p:pic>
      <p:pic>
        <p:nvPicPr>
          <p:cNvPr id="12" name="Immagine 1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C372D8E-1E9E-47FA-26BB-0052A39604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392" r="42278" b="10754"/>
          <a:stretch/>
        </p:blipFill>
        <p:spPr>
          <a:xfrm>
            <a:off x="5209334" y="2277755"/>
            <a:ext cx="3788139" cy="10823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1124913" y="270201"/>
            <a:ext cx="7872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Didact Gothic" panose="00000500000000000000" pitchFamily="2" charset="0"/>
              </a:rPr>
              <a:t>How many electric cars are registered for each design year?</a:t>
            </a: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>
                <a:latin typeface="Didact Gothic" panose="00000500000000000000" pitchFamily="2" charset="0"/>
              </a:rPr>
              <a:t>Indicator of EV adoption through time.</a:t>
            </a:r>
          </a:p>
        </p:txBody>
      </p:sp>
    </p:spTree>
    <p:extLst>
      <p:ext uri="{BB962C8B-B14F-4D97-AF65-F5344CB8AC3E}">
        <p14:creationId xmlns:p14="http://schemas.microsoft.com/office/powerpoint/2010/main" val="2211763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0440884-B2CD-1578-C057-51F9F73C4C2A}"/>
              </a:ext>
            </a:extLst>
          </p:cNvPr>
          <p:cNvSpPr/>
          <p:nvPr/>
        </p:nvSpPr>
        <p:spPr>
          <a:xfrm>
            <a:off x="89467" y="1026647"/>
            <a:ext cx="573473" cy="57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CE22AAD-596F-A1BD-81FB-48A5AAC89C01}"/>
              </a:ext>
            </a:extLst>
          </p:cNvPr>
          <p:cNvSpPr/>
          <p:nvPr/>
        </p:nvSpPr>
        <p:spPr>
          <a:xfrm>
            <a:off x="8305824" y="4364526"/>
            <a:ext cx="573473" cy="57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magine 13" descr="Immagine che contiene schermata, testo, mappa&#10;&#10;Descrizione generata automaticamente">
            <a:extLst>
              <a:ext uri="{FF2B5EF4-FFF2-40B4-BE49-F238E27FC236}">
                <a16:creationId xmlns:a16="http://schemas.microsoft.com/office/drawing/2014/main" id="{AD7E60FD-2318-0B50-DF76-B6DC2D792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78" t="9571" r="15416" b="8486"/>
          <a:stretch/>
        </p:blipFill>
        <p:spPr>
          <a:xfrm>
            <a:off x="173323" y="1371105"/>
            <a:ext cx="2920589" cy="186689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" name="Immagine 19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A1926CA0-AE5B-323E-13C2-91A37F1AD7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06" t="7427" r="-6" b="4978"/>
          <a:stretch/>
        </p:blipFill>
        <p:spPr>
          <a:xfrm>
            <a:off x="4075403" y="1371105"/>
            <a:ext cx="4748557" cy="29934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magine 15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143F3FAD-BA7D-E7E7-659C-B3EB6E6A9C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16" t="8282" r="18267" b="6030"/>
          <a:stretch/>
        </p:blipFill>
        <p:spPr>
          <a:xfrm>
            <a:off x="1435742" y="2987718"/>
            <a:ext cx="2407741" cy="190972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CC78FFF-1BC5-1A18-1005-995F905A4774}"/>
              </a:ext>
            </a:extLst>
          </p:cNvPr>
          <p:cNvSpPr txBox="1"/>
          <p:nvPr/>
        </p:nvSpPr>
        <p:spPr>
          <a:xfrm>
            <a:off x="2823841" y="2987718"/>
            <a:ext cx="105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Public stations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BFF9D13-DFA5-CF4A-668E-584C12128850}"/>
              </a:ext>
            </a:extLst>
          </p:cNvPr>
          <p:cNvSpPr txBox="1"/>
          <p:nvPr/>
        </p:nvSpPr>
        <p:spPr>
          <a:xfrm>
            <a:off x="1979846" y="1371105"/>
            <a:ext cx="1114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Private stations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10ADC4B-438A-5C03-E5F5-DFAF53DDC1BC}"/>
              </a:ext>
            </a:extLst>
          </p:cNvPr>
          <p:cNvSpPr txBox="1"/>
          <p:nvPr/>
        </p:nvSpPr>
        <p:spPr>
          <a:xfrm>
            <a:off x="5923202" y="4364526"/>
            <a:ext cx="13767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AGI distribution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AD5E18-25C8-6102-D049-8A26268DE569}"/>
              </a:ext>
            </a:extLst>
          </p:cNvPr>
          <p:cNvSpPr txBox="1"/>
          <p:nvPr/>
        </p:nvSpPr>
        <p:spPr>
          <a:xfrm>
            <a:off x="1124913" y="270201"/>
            <a:ext cx="73162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Didact Gothic" panose="00000500000000000000" pitchFamily="2" charset="0"/>
              </a:rPr>
              <a:t>What are the mean AGI and charging stations amount/type distributions?</a:t>
            </a: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Didact Gothic" panose="00000500000000000000" pitchFamily="2" charset="0"/>
              </a:rPr>
              <a:t>Highlights the eventual correlation between wealth and charging station density/type</a:t>
            </a:r>
          </a:p>
        </p:txBody>
      </p:sp>
    </p:spTree>
    <p:extLst>
      <p:ext uri="{BB962C8B-B14F-4D97-AF65-F5344CB8AC3E}">
        <p14:creationId xmlns:p14="http://schemas.microsoft.com/office/powerpoint/2010/main" val="22990096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4847999D-AD1F-0F5A-22B5-0A1FFA68305F}"/>
              </a:ext>
            </a:extLst>
          </p:cNvPr>
          <p:cNvSpPr/>
          <p:nvPr/>
        </p:nvSpPr>
        <p:spPr>
          <a:xfrm>
            <a:off x="8232117" y="4394222"/>
            <a:ext cx="860715" cy="616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Google Shape;670;p39"/>
          <p:cNvSpPr/>
          <p:nvPr/>
        </p:nvSpPr>
        <p:spPr>
          <a:xfrm flipH="1">
            <a:off x="7907752" y="443380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9761D60-FA72-1199-4EA3-977B3E599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22" t="1737" r="14215"/>
          <a:stretch/>
        </p:blipFill>
        <p:spPr>
          <a:xfrm>
            <a:off x="4717218" y="2032622"/>
            <a:ext cx="4091952" cy="272137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863B479-D943-92AE-FB89-2E863D2F93F2}"/>
              </a:ext>
            </a:extLst>
          </p:cNvPr>
          <p:cNvSpPr txBox="1"/>
          <p:nvPr/>
        </p:nvSpPr>
        <p:spPr>
          <a:xfrm>
            <a:off x="881871" y="336604"/>
            <a:ext cx="7872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What are the cars and the electric stations distributions? </a:t>
            </a:r>
            <a:endParaRPr lang="en-GB" sz="2400" dirty="0">
              <a:effectLst/>
            </a:endParaRP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Highlights the eventual correlation between car density and charging station density</a:t>
            </a:r>
            <a:endParaRPr lang="en-GB" sz="2400" dirty="0">
              <a:effectLst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CF174B4-1524-7412-A026-236CC658C2F6}"/>
              </a:ext>
            </a:extLst>
          </p:cNvPr>
          <p:cNvSpPr txBox="1"/>
          <p:nvPr/>
        </p:nvSpPr>
        <p:spPr>
          <a:xfrm>
            <a:off x="1832130" y="1771012"/>
            <a:ext cx="105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Car density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D681862-B482-688F-6D85-D082B904B019}"/>
              </a:ext>
            </a:extLst>
          </p:cNvPr>
          <p:cNvSpPr txBox="1"/>
          <p:nvPr/>
        </p:nvSpPr>
        <p:spPr>
          <a:xfrm>
            <a:off x="6195804" y="1771012"/>
            <a:ext cx="11347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Station density</a:t>
            </a:r>
          </a:p>
        </p:txBody>
      </p:sp>
      <p:pic>
        <p:nvPicPr>
          <p:cNvPr id="17" name="Immagine 16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E29029EA-80AC-4859-B9DC-D713A9FDCE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49" t="6864" r="17272" b="5676"/>
          <a:stretch/>
        </p:blipFill>
        <p:spPr>
          <a:xfrm>
            <a:off x="290435" y="2032621"/>
            <a:ext cx="4091952" cy="272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060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9"/>
          <p:cNvSpPr/>
          <p:nvPr/>
        </p:nvSpPr>
        <p:spPr>
          <a:xfrm flipH="1">
            <a:off x="7295142" y="1531877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9"/>
          <p:cNvSpPr/>
          <p:nvPr/>
        </p:nvSpPr>
        <p:spPr>
          <a:xfrm flipH="1">
            <a:off x="720001" y="4253874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881871" y="336604"/>
            <a:ext cx="7872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Didact Gothic" panose="00000500000000000000" pitchFamily="2" charset="0"/>
              </a:rPr>
              <a:t>What is the clean and non-clean car count for each production year?</a:t>
            </a: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>
                <a:latin typeface="Didact Gothic" panose="00000500000000000000" pitchFamily="2" charset="0"/>
              </a:rPr>
              <a:t>Highlights how the amount of clear and non-clean registered vehicles varied over time and their proportion.</a:t>
            </a:r>
          </a:p>
        </p:txBody>
      </p:sp>
      <p:pic>
        <p:nvPicPr>
          <p:cNvPr id="3" name="Immagine 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39B051C1-5A11-ECDB-530D-9320239F5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14" y="1642529"/>
            <a:ext cx="5360289" cy="3270685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7CFF5DCA-75EB-7B4E-AA0A-EEB4093E82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945"/>
          <a:stretch/>
        </p:blipFill>
        <p:spPr>
          <a:xfrm>
            <a:off x="5833419" y="2015120"/>
            <a:ext cx="3118369" cy="22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408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9"/>
          <p:cNvSpPr/>
          <p:nvPr/>
        </p:nvSpPr>
        <p:spPr>
          <a:xfrm flipH="1">
            <a:off x="7255996" y="264059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9"/>
          <p:cNvSpPr/>
          <p:nvPr/>
        </p:nvSpPr>
        <p:spPr>
          <a:xfrm flipH="1">
            <a:off x="720001" y="4253874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720001" y="1278672"/>
            <a:ext cx="787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What is the average PHEV range and average AGI for each county?</a:t>
            </a:r>
          </a:p>
          <a:p>
            <a:endParaRPr lang="en-GB" sz="16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Do, on average, richer regions buy longer-range hybrid vehicles?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6D4E479-BB62-DAD4-98D4-F567439A1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972" r="44778"/>
          <a:stretch/>
        </p:blipFill>
        <p:spPr>
          <a:xfrm>
            <a:off x="662940" y="2364811"/>
            <a:ext cx="2941320" cy="97480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C2C6322-84A5-B78B-175B-90B1C3E4F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520" y="2217913"/>
            <a:ext cx="4258950" cy="19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230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965A5-A902-3AED-F024-4834FE1A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KG Applications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978B4C-98DD-0A23-0825-F5E8102A0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536" y="2159927"/>
            <a:ext cx="4137336" cy="717100"/>
          </a:xfrm>
        </p:spPr>
        <p:txBody>
          <a:bodyPr/>
          <a:lstStyle/>
          <a:p>
            <a:pPr marL="139700" indent="0">
              <a:buNone/>
            </a:pPr>
            <a:r>
              <a:rPr lang="it-IT" sz="1600" dirty="0"/>
              <a:t>Car </a:t>
            </a:r>
            <a:r>
              <a:rPr lang="it-IT" sz="1600" dirty="0" err="1"/>
              <a:t>number-wealth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income</a:t>
            </a:r>
            <a:r>
              <a:rPr lang="it-IT" sz="1400" dirty="0"/>
              <a:t> a </a:t>
            </a:r>
            <a:r>
              <a:rPr lang="it-IT" sz="1400" dirty="0" err="1"/>
              <a:t>limit</a:t>
            </a:r>
            <a:r>
              <a:rPr lang="it-IT" sz="1400" dirty="0"/>
              <a:t> to EV </a:t>
            </a:r>
            <a:r>
              <a:rPr lang="it-IT" sz="1400" dirty="0" err="1"/>
              <a:t>popularity</a:t>
            </a:r>
            <a:r>
              <a:rPr lang="it-IT" sz="1400" dirty="0"/>
              <a:t>?</a:t>
            </a:r>
          </a:p>
        </p:txBody>
      </p:sp>
      <p:grpSp>
        <p:nvGrpSpPr>
          <p:cNvPr id="42" name="Google Shape;11628;p88">
            <a:extLst>
              <a:ext uri="{FF2B5EF4-FFF2-40B4-BE49-F238E27FC236}">
                <a16:creationId xmlns:a16="http://schemas.microsoft.com/office/drawing/2014/main" id="{312E884D-8226-D7CB-6FDE-354A79B70386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43" name="Google Shape;11629;p88">
              <a:extLst>
                <a:ext uri="{FF2B5EF4-FFF2-40B4-BE49-F238E27FC236}">
                  <a16:creationId xmlns:a16="http://schemas.microsoft.com/office/drawing/2014/main" id="{D20E5235-AC5E-D4CF-5BE1-4D49EF1B6CE3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30;p88">
              <a:extLst>
                <a:ext uri="{FF2B5EF4-FFF2-40B4-BE49-F238E27FC236}">
                  <a16:creationId xmlns:a16="http://schemas.microsoft.com/office/drawing/2014/main" id="{5CEFC8C8-0BEA-376C-8E52-A396B22EE39B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31;p88">
              <a:extLst>
                <a:ext uri="{FF2B5EF4-FFF2-40B4-BE49-F238E27FC236}">
                  <a16:creationId xmlns:a16="http://schemas.microsoft.com/office/drawing/2014/main" id="{EF46BABD-A6F0-6574-871D-0838C60B9890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32;p88">
              <a:extLst>
                <a:ext uri="{FF2B5EF4-FFF2-40B4-BE49-F238E27FC236}">
                  <a16:creationId xmlns:a16="http://schemas.microsoft.com/office/drawing/2014/main" id="{EF2D138B-5AB2-435B-293F-D8E321282BC5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33;p88">
              <a:extLst>
                <a:ext uri="{FF2B5EF4-FFF2-40B4-BE49-F238E27FC236}">
                  <a16:creationId xmlns:a16="http://schemas.microsoft.com/office/drawing/2014/main" id="{07023F99-3BF4-0251-CD2F-E11CC3FA41D1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925;p47">
            <a:extLst>
              <a:ext uri="{FF2B5EF4-FFF2-40B4-BE49-F238E27FC236}">
                <a16:creationId xmlns:a16="http://schemas.microsoft.com/office/drawing/2014/main" id="{DCA6484C-BD8F-B58A-D19C-62215E7AEA19}"/>
              </a:ext>
            </a:extLst>
          </p:cNvPr>
          <p:cNvSpPr/>
          <p:nvPr/>
        </p:nvSpPr>
        <p:spPr>
          <a:xfrm flipH="1">
            <a:off x="3984789" y="1448054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926;p47">
            <a:extLst>
              <a:ext uri="{FF2B5EF4-FFF2-40B4-BE49-F238E27FC236}">
                <a16:creationId xmlns:a16="http://schemas.microsoft.com/office/drawing/2014/main" id="{03B33C53-30D9-D838-A6CF-8E56BCDE4F7C}"/>
              </a:ext>
            </a:extLst>
          </p:cNvPr>
          <p:cNvSpPr/>
          <p:nvPr/>
        </p:nvSpPr>
        <p:spPr>
          <a:xfrm flipH="1">
            <a:off x="1973837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928;p47">
            <a:extLst>
              <a:ext uri="{FF2B5EF4-FFF2-40B4-BE49-F238E27FC236}">
                <a16:creationId xmlns:a16="http://schemas.microsoft.com/office/drawing/2014/main" id="{C8CB651A-1B78-632A-95AD-E015C6065F24}"/>
              </a:ext>
            </a:extLst>
          </p:cNvPr>
          <p:cNvSpPr/>
          <p:nvPr/>
        </p:nvSpPr>
        <p:spPr>
          <a:xfrm flipH="1">
            <a:off x="5995741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10406;p86">
            <a:extLst>
              <a:ext uri="{FF2B5EF4-FFF2-40B4-BE49-F238E27FC236}">
                <a16:creationId xmlns:a16="http://schemas.microsoft.com/office/drawing/2014/main" id="{AD8DBE64-A5E1-D526-DB41-8553E639F661}"/>
              </a:ext>
            </a:extLst>
          </p:cNvPr>
          <p:cNvGrpSpPr/>
          <p:nvPr/>
        </p:nvGrpSpPr>
        <p:grpSpPr>
          <a:xfrm>
            <a:off x="2141630" y="3619849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80" name="Google Shape;10407;p86">
              <a:extLst>
                <a:ext uri="{FF2B5EF4-FFF2-40B4-BE49-F238E27FC236}">
                  <a16:creationId xmlns:a16="http://schemas.microsoft.com/office/drawing/2014/main" id="{63715FBE-2890-6E01-08AF-276CCA8C4958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408;p86">
              <a:extLst>
                <a:ext uri="{FF2B5EF4-FFF2-40B4-BE49-F238E27FC236}">
                  <a16:creationId xmlns:a16="http://schemas.microsoft.com/office/drawing/2014/main" id="{19DB0E33-32D9-F64A-EDF1-2256A8E4A7EE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409;p86">
              <a:extLst>
                <a:ext uri="{FF2B5EF4-FFF2-40B4-BE49-F238E27FC236}">
                  <a16:creationId xmlns:a16="http://schemas.microsoft.com/office/drawing/2014/main" id="{EFFB37B3-FD4E-4704-7A60-0C3E48DA9C1D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410;p86">
              <a:extLst>
                <a:ext uri="{FF2B5EF4-FFF2-40B4-BE49-F238E27FC236}">
                  <a16:creationId xmlns:a16="http://schemas.microsoft.com/office/drawing/2014/main" id="{36123948-A3F8-FFF4-DC02-11D4E25A7B5B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411;p86">
              <a:extLst>
                <a:ext uri="{FF2B5EF4-FFF2-40B4-BE49-F238E27FC236}">
                  <a16:creationId xmlns:a16="http://schemas.microsoft.com/office/drawing/2014/main" id="{EAF996C3-4D46-C99C-B02C-92A18250000C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412;p86">
              <a:extLst>
                <a:ext uri="{FF2B5EF4-FFF2-40B4-BE49-F238E27FC236}">
                  <a16:creationId xmlns:a16="http://schemas.microsoft.com/office/drawing/2014/main" id="{BAB54F99-A3B8-21DB-02EC-35395B339B00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413;p86">
              <a:extLst>
                <a:ext uri="{FF2B5EF4-FFF2-40B4-BE49-F238E27FC236}">
                  <a16:creationId xmlns:a16="http://schemas.microsoft.com/office/drawing/2014/main" id="{823ABE92-4B2D-F921-701C-BA9A6D0B84A4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414;p86">
              <a:extLst>
                <a:ext uri="{FF2B5EF4-FFF2-40B4-BE49-F238E27FC236}">
                  <a16:creationId xmlns:a16="http://schemas.microsoft.com/office/drawing/2014/main" id="{B780397B-E40C-3BCA-E8C2-7B4DAD91B4B1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1628;p88">
            <a:extLst>
              <a:ext uri="{FF2B5EF4-FFF2-40B4-BE49-F238E27FC236}">
                <a16:creationId xmlns:a16="http://schemas.microsoft.com/office/drawing/2014/main" id="{06647BBA-32A8-CE58-A236-A7CA4E2957FC}"/>
              </a:ext>
            </a:extLst>
          </p:cNvPr>
          <p:cNvGrpSpPr/>
          <p:nvPr/>
        </p:nvGrpSpPr>
        <p:grpSpPr>
          <a:xfrm>
            <a:off x="4202798" y="1662836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92" name="Google Shape;11629;p88">
              <a:extLst>
                <a:ext uri="{FF2B5EF4-FFF2-40B4-BE49-F238E27FC236}">
                  <a16:creationId xmlns:a16="http://schemas.microsoft.com/office/drawing/2014/main" id="{01F9DB91-ED11-5B43-E857-56D096B5BA42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630;p88">
              <a:extLst>
                <a:ext uri="{FF2B5EF4-FFF2-40B4-BE49-F238E27FC236}">
                  <a16:creationId xmlns:a16="http://schemas.microsoft.com/office/drawing/2014/main" id="{187863F0-83A7-969F-DAD4-C184D16D6020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31;p88">
              <a:extLst>
                <a:ext uri="{FF2B5EF4-FFF2-40B4-BE49-F238E27FC236}">
                  <a16:creationId xmlns:a16="http://schemas.microsoft.com/office/drawing/2014/main" id="{D429C1F2-F4D9-0BFB-A1EB-DB485E21FAB7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632;p88">
              <a:extLst>
                <a:ext uri="{FF2B5EF4-FFF2-40B4-BE49-F238E27FC236}">
                  <a16:creationId xmlns:a16="http://schemas.microsoft.com/office/drawing/2014/main" id="{DEFAB7C1-B3B8-B4D4-8BE5-AEC8CF706A02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33;p88">
              <a:extLst>
                <a:ext uri="{FF2B5EF4-FFF2-40B4-BE49-F238E27FC236}">
                  <a16:creationId xmlns:a16="http://schemas.microsoft.com/office/drawing/2014/main" id="{2D5610F0-EBE6-DB1A-9767-012761D92394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12352;p89">
            <a:extLst>
              <a:ext uri="{FF2B5EF4-FFF2-40B4-BE49-F238E27FC236}">
                <a16:creationId xmlns:a16="http://schemas.microsoft.com/office/drawing/2014/main" id="{67A19FF7-7CF9-4FA2-C63F-A252834CC928}"/>
              </a:ext>
            </a:extLst>
          </p:cNvPr>
          <p:cNvGrpSpPr/>
          <p:nvPr/>
        </p:nvGrpSpPr>
        <p:grpSpPr>
          <a:xfrm>
            <a:off x="6190797" y="3526661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98" name="Google Shape;12353;p89">
              <a:extLst>
                <a:ext uri="{FF2B5EF4-FFF2-40B4-BE49-F238E27FC236}">
                  <a16:creationId xmlns:a16="http://schemas.microsoft.com/office/drawing/2014/main" id="{2DA66F79-CE00-85CE-6763-1208B94BEEB0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354;p89">
              <a:extLst>
                <a:ext uri="{FF2B5EF4-FFF2-40B4-BE49-F238E27FC236}">
                  <a16:creationId xmlns:a16="http://schemas.microsoft.com/office/drawing/2014/main" id="{A04A22A9-671A-64D4-5FDC-7409AE24CC9A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355;p89">
              <a:extLst>
                <a:ext uri="{FF2B5EF4-FFF2-40B4-BE49-F238E27FC236}">
                  <a16:creationId xmlns:a16="http://schemas.microsoft.com/office/drawing/2014/main" id="{4693DD4E-7E49-8A7D-FAB9-C9287DE7F5B4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356;p89">
              <a:extLst>
                <a:ext uri="{FF2B5EF4-FFF2-40B4-BE49-F238E27FC236}">
                  <a16:creationId xmlns:a16="http://schemas.microsoft.com/office/drawing/2014/main" id="{55B9AC39-C364-675A-516C-9A7C721B29A1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egnaposto testo 2">
            <a:extLst>
              <a:ext uri="{FF2B5EF4-FFF2-40B4-BE49-F238E27FC236}">
                <a16:creationId xmlns:a16="http://schemas.microsoft.com/office/drawing/2014/main" id="{BFDAB71A-F54D-81C6-2D4C-CA04F4A569E5}"/>
              </a:ext>
            </a:extLst>
          </p:cNvPr>
          <p:cNvSpPr txBox="1">
            <a:spLocks/>
          </p:cNvSpPr>
          <p:nvPr/>
        </p:nvSpPr>
        <p:spPr>
          <a:xfrm>
            <a:off x="5365900" y="2149415"/>
            <a:ext cx="4420167" cy="67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 err="1"/>
              <a:t>Charging</a:t>
            </a:r>
            <a:r>
              <a:rPr lang="it-IT" sz="1600" dirty="0"/>
              <a:t> station-</a:t>
            </a:r>
            <a:r>
              <a:rPr lang="it-IT" sz="1600" dirty="0" err="1"/>
              <a:t>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Are </a:t>
            </a:r>
            <a:r>
              <a:rPr lang="it-IT" sz="1400" dirty="0" err="1"/>
              <a:t>charging</a:t>
            </a:r>
            <a:r>
              <a:rPr lang="it-IT" sz="1400" dirty="0"/>
              <a:t> stations </a:t>
            </a:r>
            <a:r>
              <a:rPr lang="it-IT" sz="1400" dirty="0" err="1"/>
              <a:t>evenly</a:t>
            </a:r>
            <a:r>
              <a:rPr lang="it-IT" sz="1400" dirty="0"/>
              <a:t> </a:t>
            </a:r>
            <a:r>
              <a:rPr lang="it-IT" sz="1400" dirty="0" err="1"/>
              <a:t>installed</a:t>
            </a:r>
            <a:r>
              <a:rPr lang="it-IT" sz="1400" dirty="0"/>
              <a:t>?</a:t>
            </a:r>
          </a:p>
        </p:txBody>
      </p:sp>
      <p:sp>
        <p:nvSpPr>
          <p:cNvPr id="104" name="Segnaposto testo 2">
            <a:extLst>
              <a:ext uri="{FF2B5EF4-FFF2-40B4-BE49-F238E27FC236}">
                <a16:creationId xmlns:a16="http://schemas.microsoft.com/office/drawing/2014/main" id="{F6DEA702-A058-5195-4464-51168979CFC7}"/>
              </a:ext>
            </a:extLst>
          </p:cNvPr>
          <p:cNvSpPr txBox="1">
            <a:spLocks/>
          </p:cNvSpPr>
          <p:nvPr/>
        </p:nvSpPr>
        <p:spPr>
          <a:xfrm>
            <a:off x="720000" y="4019487"/>
            <a:ext cx="7065893" cy="93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/>
              <a:t>		</a:t>
            </a:r>
            <a:r>
              <a:rPr lang="it-IT" sz="1600" dirty="0" err="1"/>
              <a:t>Charging</a:t>
            </a:r>
            <a:r>
              <a:rPr lang="it-IT" sz="1600" dirty="0"/>
              <a:t> station-Car </a:t>
            </a:r>
            <a:r>
              <a:rPr lang="it-IT" sz="1600" dirty="0" err="1"/>
              <a:t>number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Does </a:t>
            </a:r>
            <a:r>
              <a:rPr lang="it-IT" sz="1400" dirty="0" err="1"/>
              <a:t>charging</a:t>
            </a:r>
            <a:r>
              <a:rPr lang="it-IT" sz="1400" dirty="0"/>
              <a:t> station </a:t>
            </a:r>
            <a:r>
              <a:rPr lang="it-IT" sz="1400" dirty="0" err="1"/>
              <a:t>density</a:t>
            </a:r>
            <a:r>
              <a:rPr lang="it-IT" sz="1400" dirty="0"/>
              <a:t> </a:t>
            </a:r>
            <a:r>
              <a:rPr lang="it-IT" sz="1400" dirty="0" err="1"/>
              <a:t>influence</a:t>
            </a:r>
            <a:r>
              <a:rPr lang="it-IT" sz="1400" dirty="0"/>
              <a:t> EV </a:t>
            </a:r>
            <a:r>
              <a:rPr lang="it-IT" sz="1400" dirty="0" err="1"/>
              <a:t>diffusion</a:t>
            </a:r>
            <a:r>
              <a:rPr lang="it-IT" sz="1400" dirty="0"/>
              <a:t>, </a:t>
            </a:r>
            <a:r>
              <a:rPr lang="it-IT" sz="1400" dirty="0" err="1"/>
              <a:t>both</a:t>
            </a:r>
            <a:r>
              <a:rPr lang="it-IT" sz="1400" dirty="0"/>
              <a:t> by </a:t>
            </a:r>
            <a:r>
              <a:rPr lang="it-IT" sz="1400" dirty="0" err="1"/>
              <a:t>limiting</a:t>
            </a:r>
            <a:r>
              <a:rPr lang="it-IT" sz="1400" dirty="0"/>
              <a:t> or </a:t>
            </a:r>
            <a:r>
              <a:rPr lang="it-IT" sz="1400" dirty="0" err="1"/>
              <a:t>supporting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?</a:t>
            </a:r>
          </a:p>
          <a:p>
            <a:pPr lvl="1"/>
            <a:endParaRPr lang="it-IT" dirty="0"/>
          </a:p>
        </p:txBody>
      </p:sp>
      <p:cxnSp>
        <p:nvCxnSpPr>
          <p:cNvPr id="106" name="Connettore 2 105">
            <a:extLst>
              <a:ext uri="{FF2B5EF4-FFF2-40B4-BE49-F238E27FC236}">
                <a16:creationId xmlns:a16="http://schemas.microsoft.com/office/drawing/2014/main" id="{999C223E-AEF1-7313-E10E-7A43CCA7D37E}"/>
              </a:ext>
            </a:extLst>
          </p:cNvPr>
          <p:cNvCxnSpPr>
            <a:cxnSpLocks/>
          </p:cNvCxnSpPr>
          <p:nvPr/>
        </p:nvCxnSpPr>
        <p:spPr>
          <a:xfrm>
            <a:off x="4652999" y="2096084"/>
            <a:ext cx="1426620" cy="137490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2 107">
            <a:extLst>
              <a:ext uri="{FF2B5EF4-FFF2-40B4-BE49-F238E27FC236}">
                <a16:creationId xmlns:a16="http://schemas.microsoft.com/office/drawing/2014/main" id="{4C01270D-06F9-A468-BF17-DE3BF0284215}"/>
              </a:ext>
            </a:extLst>
          </p:cNvPr>
          <p:cNvCxnSpPr/>
          <p:nvPr/>
        </p:nvCxnSpPr>
        <p:spPr>
          <a:xfrm flipH="1">
            <a:off x="2639422" y="2133349"/>
            <a:ext cx="1455408" cy="13376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3DD28910-7D5C-8604-72DF-1FC7FB802EB2}"/>
              </a:ext>
            </a:extLst>
          </p:cNvPr>
          <p:cNvCxnSpPr/>
          <p:nvPr/>
        </p:nvCxnSpPr>
        <p:spPr>
          <a:xfrm>
            <a:off x="2752088" y="3711824"/>
            <a:ext cx="324365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2AF33C84-8E20-4119-9A24-9F8624978931}"/>
              </a:ext>
            </a:extLst>
          </p:cNvPr>
          <p:cNvSpPr/>
          <p:nvPr/>
        </p:nvSpPr>
        <p:spPr>
          <a:xfrm>
            <a:off x="137500" y="9889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B0D9DBC-C6FA-81C9-B860-C93F6573FFC0}"/>
              </a:ext>
            </a:extLst>
          </p:cNvPr>
          <p:cNvSpPr/>
          <p:nvPr/>
        </p:nvSpPr>
        <p:spPr>
          <a:xfrm>
            <a:off x="7892785" y="4061618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19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04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Future Work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A4E2FFC-16CF-2AE4-AAA0-94FE9FB33DD6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8"/>
          <p:cNvSpPr txBox="1">
            <a:spLocks noGrp="1"/>
          </p:cNvSpPr>
          <p:nvPr>
            <p:ph type="subTitle" idx="2"/>
          </p:nvPr>
        </p:nvSpPr>
        <p:spPr>
          <a:xfrm>
            <a:off x="5328919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 due to the ZIP Codes </a:t>
            </a:r>
            <a:endParaRPr dirty="0"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5"/>
          </p:nvPr>
        </p:nvSpPr>
        <p:spPr>
          <a:xfrm>
            <a:off x="5328919" y="3953050"/>
            <a:ext cx="204170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Need</a:t>
            </a:r>
            <a:r>
              <a:rPr lang="it-IT" dirty="0"/>
              <a:t> a data source to merge cars and stations power suppliers</a:t>
            </a:r>
            <a:endParaRPr dirty="0"/>
          </a:p>
        </p:txBody>
      </p:sp>
      <p:sp>
        <p:nvSpPr>
          <p:cNvPr id="996" name="Google Shape;99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Future De</a:t>
            </a:r>
            <a:r>
              <a:rPr lang="en" dirty="0"/>
              <a:t>velopment &amp; Expansion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97" name="Google Shape;997;p48"/>
          <p:cNvSpPr txBox="1">
            <a:spLocks noGrp="1"/>
          </p:cNvSpPr>
          <p:nvPr>
            <p:ph type="subTitle" idx="1"/>
          </p:nvPr>
        </p:nvSpPr>
        <p:spPr>
          <a:xfrm>
            <a:off x="1829081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the kg with data from other US states</a:t>
            </a:r>
            <a:endParaRPr dirty="0"/>
          </a:p>
        </p:txBody>
      </p:sp>
      <p:sp>
        <p:nvSpPr>
          <p:cNvPr id="999" name="Google Shape;999;p48"/>
          <p:cNvSpPr txBox="1">
            <a:spLocks noGrp="1"/>
          </p:cNvSpPr>
          <p:nvPr>
            <p:ph type="subTitle" idx="4"/>
          </p:nvPr>
        </p:nvSpPr>
        <p:spPr>
          <a:xfrm>
            <a:off x="1827281" y="3948916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Range of electric cars is not maintained since they are considered all clean</a:t>
            </a:r>
            <a:endParaRPr dirty="0"/>
          </a:p>
        </p:txBody>
      </p:sp>
      <p:sp>
        <p:nvSpPr>
          <p:cNvPr id="1001" name="Google Shape;1001;p48"/>
          <p:cNvSpPr txBox="1">
            <a:spLocks noGrp="1"/>
          </p:cNvSpPr>
          <p:nvPr>
            <p:ph type="subTitle" idx="7"/>
          </p:nvPr>
        </p:nvSpPr>
        <p:spPr>
          <a:xfrm>
            <a:off x="1829081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more US States</a:t>
            </a:r>
          </a:p>
        </p:txBody>
      </p:sp>
      <p:sp>
        <p:nvSpPr>
          <p:cNvPr id="1002" name="Google Shape;1002;p48"/>
          <p:cNvSpPr txBox="1">
            <a:spLocks noGrp="1"/>
          </p:cNvSpPr>
          <p:nvPr>
            <p:ph type="subTitle" idx="8"/>
          </p:nvPr>
        </p:nvSpPr>
        <p:spPr>
          <a:xfrm>
            <a:off x="5328919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to Europe/World</a:t>
            </a:r>
            <a:endParaRPr dirty="0"/>
          </a:p>
        </p:txBody>
      </p:sp>
      <p:sp>
        <p:nvSpPr>
          <p:cNvPr id="1003" name="Google Shape;1003;p48"/>
          <p:cNvSpPr txBox="1">
            <a:spLocks noGrp="1"/>
          </p:cNvSpPr>
          <p:nvPr>
            <p:ph type="subTitle" idx="9"/>
          </p:nvPr>
        </p:nvSpPr>
        <p:spPr>
          <a:xfrm>
            <a:off x="5328920" y="32975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Add</a:t>
            </a:r>
            <a:r>
              <a:rPr lang="it-IT" dirty="0"/>
              <a:t> power suppliers</a:t>
            </a:r>
            <a:endParaRPr dirty="0"/>
          </a:p>
        </p:txBody>
      </p:sp>
      <p:sp>
        <p:nvSpPr>
          <p:cNvPr id="1005" name="Google Shape;1005;p48"/>
          <p:cNvSpPr txBox="1">
            <a:spLocks noGrp="1"/>
          </p:cNvSpPr>
          <p:nvPr>
            <p:ph type="subTitle" idx="14"/>
          </p:nvPr>
        </p:nvSpPr>
        <p:spPr>
          <a:xfrm>
            <a:off x="1827281" y="3293441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Range of </a:t>
            </a:r>
            <a:r>
              <a:rPr lang="it-IT" dirty="0" err="1"/>
              <a:t>electric</a:t>
            </a:r>
            <a:r>
              <a:rPr lang="it-IT" dirty="0"/>
              <a:t> cars</a:t>
            </a:r>
            <a:endParaRPr dirty="0"/>
          </a:p>
        </p:txBody>
      </p:sp>
      <p:sp>
        <p:nvSpPr>
          <p:cNvPr id="1007" name="Google Shape;1007;p48"/>
          <p:cNvSpPr/>
          <p:nvPr/>
        </p:nvSpPr>
        <p:spPr>
          <a:xfrm flipH="1">
            <a:off x="1632369" y="3548647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8"/>
          <p:cNvSpPr/>
          <p:nvPr/>
        </p:nvSpPr>
        <p:spPr>
          <a:xfrm flipH="1">
            <a:off x="5134007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8"/>
          <p:cNvSpPr/>
          <p:nvPr/>
        </p:nvSpPr>
        <p:spPr>
          <a:xfrm flipH="1">
            <a:off x="5134008" y="35527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8"/>
          <p:cNvSpPr/>
          <p:nvPr/>
        </p:nvSpPr>
        <p:spPr>
          <a:xfrm flipH="1">
            <a:off x="1634169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9F44849-CE34-8987-1C88-82E968C36F34}"/>
              </a:ext>
            </a:extLst>
          </p:cNvPr>
          <p:cNvSpPr/>
          <p:nvPr/>
        </p:nvSpPr>
        <p:spPr>
          <a:xfrm>
            <a:off x="-232070" y="41419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12198F0-73CC-FBE1-684C-68800540BF2F}"/>
              </a:ext>
            </a:extLst>
          </p:cNvPr>
          <p:cNvSpPr/>
          <p:nvPr/>
        </p:nvSpPr>
        <p:spPr>
          <a:xfrm>
            <a:off x="7757168" y="336057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03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917474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Thanks for your attention!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D3F3567-A321-AF7B-D1EF-C5EA29913D89}"/>
              </a:ext>
            </a:extLst>
          </p:cNvPr>
          <p:cNvSpPr/>
          <p:nvPr/>
        </p:nvSpPr>
        <p:spPr>
          <a:xfrm>
            <a:off x="88405" y="1236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5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Outline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Google Shape;928;p45">
            <a:extLst>
              <a:ext uri="{FF2B5EF4-FFF2-40B4-BE49-F238E27FC236}">
                <a16:creationId xmlns:a16="http://schemas.microsoft.com/office/drawing/2014/main" id="{765885AC-59E6-7A06-B862-AB624B596945}"/>
              </a:ext>
            </a:extLst>
          </p:cNvPr>
          <p:cNvSpPr txBox="1"/>
          <p:nvPr/>
        </p:nvSpPr>
        <p:spPr>
          <a:xfrm>
            <a:off x="1993752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Domain &amp; Data Sources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Google Shape;930;p45">
            <a:extLst>
              <a:ext uri="{FF2B5EF4-FFF2-40B4-BE49-F238E27FC236}">
                <a16:creationId xmlns:a16="http://schemas.microsoft.com/office/drawing/2014/main" id="{D7C76868-08C8-3024-2757-772B7F483357}"/>
              </a:ext>
            </a:extLst>
          </p:cNvPr>
          <p:cNvSpPr txBox="1"/>
          <p:nvPr/>
        </p:nvSpPr>
        <p:spPr>
          <a:xfrm>
            <a:off x="1993753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Domain, goals a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nd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data sources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" name="Google Shape;931;p45">
            <a:extLst>
              <a:ext uri="{FF2B5EF4-FFF2-40B4-BE49-F238E27FC236}">
                <a16:creationId xmlns:a16="http://schemas.microsoft.com/office/drawing/2014/main" id="{E0010F8E-33BC-6C05-968E-41AC4661564B}"/>
              </a:ext>
            </a:extLst>
          </p:cNvPr>
          <p:cNvCxnSpPr/>
          <p:nvPr/>
        </p:nvCxnSpPr>
        <p:spPr>
          <a:xfrm>
            <a:off x="1993753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932;p45">
            <a:extLst>
              <a:ext uri="{FF2B5EF4-FFF2-40B4-BE49-F238E27FC236}">
                <a16:creationId xmlns:a16="http://schemas.microsoft.com/office/drawing/2014/main" id="{1E3B2212-EBA1-839D-8434-84724CD9BE5F}"/>
              </a:ext>
            </a:extLst>
          </p:cNvPr>
          <p:cNvSpPr txBox="1"/>
          <p:nvPr/>
        </p:nvSpPr>
        <p:spPr>
          <a:xfrm>
            <a:off x="1993753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928;p45">
            <a:extLst>
              <a:ext uri="{FF2B5EF4-FFF2-40B4-BE49-F238E27FC236}">
                <a16:creationId xmlns:a16="http://schemas.microsoft.com/office/drawing/2014/main" id="{B92A3177-0BF9-13E0-9123-D4F0F6820F43}"/>
              </a:ext>
            </a:extLst>
          </p:cNvPr>
          <p:cNvSpPr txBox="1"/>
          <p:nvPr/>
        </p:nvSpPr>
        <p:spPr>
          <a:xfrm>
            <a:off x="5420584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Future Work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" name="Google Shape;930;p45">
            <a:extLst>
              <a:ext uri="{FF2B5EF4-FFF2-40B4-BE49-F238E27FC236}">
                <a16:creationId xmlns:a16="http://schemas.microsoft.com/office/drawing/2014/main" id="{2BA7FB1C-9750-2BD1-3B66-84C5EEAC9195}"/>
              </a:ext>
            </a:extLst>
          </p:cNvPr>
          <p:cNvSpPr txBox="1"/>
          <p:nvPr/>
        </p:nvSpPr>
        <p:spPr>
          <a:xfrm>
            <a:off x="5420585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Future work &amp;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possible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expansion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" name="Google Shape;931;p45">
            <a:extLst>
              <a:ext uri="{FF2B5EF4-FFF2-40B4-BE49-F238E27FC236}">
                <a16:creationId xmlns:a16="http://schemas.microsoft.com/office/drawing/2014/main" id="{0052BA5A-CAFE-913B-190E-9E02871E859B}"/>
              </a:ext>
            </a:extLst>
          </p:cNvPr>
          <p:cNvCxnSpPr/>
          <p:nvPr/>
        </p:nvCxnSpPr>
        <p:spPr>
          <a:xfrm>
            <a:off x="5420585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932;p45">
            <a:extLst>
              <a:ext uri="{FF2B5EF4-FFF2-40B4-BE49-F238E27FC236}">
                <a16:creationId xmlns:a16="http://schemas.microsoft.com/office/drawing/2014/main" id="{D90C3D2D-0198-0505-9BDA-19543D8A04F1}"/>
              </a:ext>
            </a:extLst>
          </p:cNvPr>
          <p:cNvSpPr txBox="1"/>
          <p:nvPr/>
        </p:nvSpPr>
        <p:spPr>
          <a:xfrm>
            <a:off x="5420585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928;p45">
            <a:extLst>
              <a:ext uri="{FF2B5EF4-FFF2-40B4-BE49-F238E27FC236}">
                <a16:creationId xmlns:a16="http://schemas.microsoft.com/office/drawing/2014/main" id="{6B26AD1F-6358-2615-4EAD-9B2595F10E66}"/>
              </a:ext>
            </a:extLst>
          </p:cNvPr>
          <p:cNvSpPr txBox="1"/>
          <p:nvPr/>
        </p:nvSpPr>
        <p:spPr>
          <a:xfrm>
            <a:off x="5420425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Ontology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" name="Google Shape;930;p45">
            <a:extLst>
              <a:ext uri="{FF2B5EF4-FFF2-40B4-BE49-F238E27FC236}">
                <a16:creationId xmlns:a16="http://schemas.microsoft.com/office/drawing/2014/main" id="{CC243D99-9A5A-30FA-B892-351287C1478A}"/>
              </a:ext>
            </a:extLst>
          </p:cNvPr>
          <p:cNvSpPr txBox="1"/>
          <p:nvPr/>
        </p:nvSpPr>
        <p:spPr>
          <a:xfrm>
            <a:off x="5420426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Domain model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931;p45">
            <a:extLst>
              <a:ext uri="{FF2B5EF4-FFF2-40B4-BE49-F238E27FC236}">
                <a16:creationId xmlns:a16="http://schemas.microsoft.com/office/drawing/2014/main" id="{502FD19A-4949-5893-C092-2CAC7D25731A}"/>
              </a:ext>
            </a:extLst>
          </p:cNvPr>
          <p:cNvCxnSpPr/>
          <p:nvPr/>
        </p:nvCxnSpPr>
        <p:spPr>
          <a:xfrm>
            <a:off x="5420426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932;p45">
            <a:extLst>
              <a:ext uri="{FF2B5EF4-FFF2-40B4-BE49-F238E27FC236}">
                <a16:creationId xmlns:a16="http://schemas.microsoft.com/office/drawing/2014/main" id="{2BA0A539-F001-C399-856B-E2E8B0A62122}"/>
              </a:ext>
            </a:extLst>
          </p:cNvPr>
          <p:cNvSpPr txBox="1"/>
          <p:nvPr/>
        </p:nvSpPr>
        <p:spPr>
          <a:xfrm>
            <a:off x="5420426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" name="Google Shape;928;p45">
            <a:extLst>
              <a:ext uri="{FF2B5EF4-FFF2-40B4-BE49-F238E27FC236}">
                <a16:creationId xmlns:a16="http://schemas.microsoft.com/office/drawing/2014/main" id="{3EDC5617-AAD2-E9C1-2C17-A5631E1AB08C}"/>
              </a:ext>
            </a:extLst>
          </p:cNvPr>
          <p:cNvSpPr txBox="1"/>
          <p:nvPr/>
        </p:nvSpPr>
        <p:spPr>
          <a:xfrm>
            <a:off x="1993751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Queries &amp; Data Analysis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" name="Google Shape;930;p45">
            <a:extLst>
              <a:ext uri="{FF2B5EF4-FFF2-40B4-BE49-F238E27FC236}">
                <a16:creationId xmlns:a16="http://schemas.microsoft.com/office/drawing/2014/main" id="{2C2BBBD9-82E7-56CA-EDAC-082B5FCF2DF1}"/>
              </a:ext>
            </a:extLst>
          </p:cNvPr>
          <p:cNvSpPr txBox="1"/>
          <p:nvPr/>
        </p:nvSpPr>
        <p:spPr>
          <a:xfrm>
            <a:off x="1993752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Queries,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heatmaps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graphs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931;p45">
            <a:extLst>
              <a:ext uri="{FF2B5EF4-FFF2-40B4-BE49-F238E27FC236}">
                <a16:creationId xmlns:a16="http://schemas.microsoft.com/office/drawing/2014/main" id="{B0A6F8E6-9553-C9B9-E988-1FCA2790B6B2}"/>
              </a:ext>
            </a:extLst>
          </p:cNvPr>
          <p:cNvCxnSpPr/>
          <p:nvPr/>
        </p:nvCxnSpPr>
        <p:spPr>
          <a:xfrm>
            <a:off x="1993752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932;p45">
            <a:extLst>
              <a:ext uri="{FF2B5EF4-FFF2-40B4-BE49-F238E27FC236}">
                <a16:creationId xmlns:a16="http://schemas.microsoft.com/office/drawing/2014/main" id="{30705A59-9E61-648D-35DA-AB315E57BDF1}"/>
              </a:ext>
            </a:extLst>
          </p:cNvPr>
          <p:cNvSpPr txBox="1"/>
          <p:nvPr/>
        </p:nvSpPr>
        <p:spPr>
          <a:xfrm>
            <a:off x="1993752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43ADE40-2EA6-015F-6442-DC31904147F5}"/>
              </a:ext>
            </a:extLst>
          </p:cNvPr>
          <p:cNvSpPr/>
          <p:nvPr/>
        </p:nvSpPr>
        <p:spPr>
          <a:xfrm>
            <a:off x="42958" y="1110781"/>
            <a:ext cx="945085" cy="595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A329394-3112-FFDF-EC5C-2FE1D32DA268}"/>
              </a:ext>
            </a:extLst>
          </p:cNvPr>
          <p:cNvSpPr/>
          <p:nvPr/>
        </p:nvSpPr>
        <p:spPr>
          <a:xfrm>
            <a:off x="7704872" y="394574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01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Domain &amp; Data Sources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97D48A3-B7C8-B7F7-CEBA-6E4007A96B99}"/>
              </a:ext>
            </a:extLst>
          </p:cNvPr>
          <p:cNvSpPr/>
          <p:nvPr/>
        </p:nvSpPr>
        <p:spPr>
          <a:xfrm>
            <a:off x="541904" y="327960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Domain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17" name="Google Shape;917;p47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</a:t>
            </a:r>
            <a:r>
              <a:rPr lang="it-IT" dirty="0" err="1"/>
              <a:t>Battery</a:t>
            </a:r>
            <a:r>
              <a:rPr lang="it-IT" dirty="0"/>
              <a:t> cars </a:t>
            </a:r>
            <a:r>
              <a:rPr lang="it-IT" dirty="0" err="1"/>
              <a:t>registered</a:t>
            </a:r>
            <a:r>
              <a:rPr lang="it-IT" dirty="0"/>
              <a:t> in the state of Washington</a:t>
            </a:r>
            <a:endParaRPr dirty="0"/>
          </a:p>
        </p:txBody>
      </p:sp>
      <p:sp>
        <p:nvSpPr>
          <p:cNvPr id="918" name="Google Shape;918;p47"/>
          <p:cNvSpPr txBox="1">
            <a:spLocks noGrp="1"/>
          </p:cNvSpPr>
          <p:nvPr>
            <p:ph type="subTitle" idx="2"/>
          </p:nvPr>
        </p:nvSpPr>
        <p:spPr>
          <a:xfrm>
            <a:off x="6106795" y="3935601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 and related cities and counties</a:t>
            </a:r>
            <a:endParaRPr dirty="0"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3"/>
          </p:nvPr>
        </p:nvSpPr>
        <p:spPr>
          <a:xfrm>
            <a:off x="1879265" y="3886775"/>
            <a:ext cx="235463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(AGI)  for each ZIP Code</a:t>
            </a:r>
            <a:endParaRPr dirty="0"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4"/>
          </p:nvPr>
        </p:nvSpPr>
        <p:spPr>
          <a:xfrm>
            <a:off x="6106795" y="2190171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Private and Public Stations to </a:t>
            </a:r>
            <a:r>
              <a:rPr lang="it-IT" dirty="0" err="1"/>
              <a:t>recharge</a:t>
            </a:r>
            <a:r>
              <a:rPr lang="it-IT" dirty="0"/>
              <a:t> </a:t>
            </a:r>
            <a:r>
              <a:rPr lang="it-IT" dirty="0" err="1"/>
              <a:t>electric</a:t>
            </a:r>
            <a:r>
              <a:rPr lang="it-IT" dirty="0"/>
              <a:t> </a:t>
            </a:r>
            <a:r>
              <a:rPr lang="it-IT" dirty="0" err="1"/>
              <a:t>vehicles</a:t>
            </a:r>
            <a:endParaRPr dirty="0"/>
          </a:p>
        </p:txBody>
      </p:sp>
      <p:sp>
        <p:nvSpPr>
          <p:cNvPr id="921" name="Google Shape;921;p47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Electric Cars </a:t>
            </a:r>
            <a:endParaRPr dirty="0"/>
          </a:p>
        </p:txBody>
      </p:sp>
      <p:sp>
        <p:nvSpPr>
          <p:cNvPr id="922" name="Google Shape;922;p47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992112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</a:t>
            </a:r>
            <a:endParaRPr dirty="0"/>
          </a:p>
        </p:txBody>
      </p:sp>
      <p:sp>
        <p:nvSpPr>
          <p:cNvPr id="923" name="Google Shape;923;p47"/>
          <p:cNvSpPr txBox="1">
            <a:spLocks noGrp="1"/>
          </p:cNvSpPr>
          <p:nvPr>
            <p:ph type="subTitle" idx="7"/>
          </p:nvPr>
        </p:nvSpPr>
        <p:spPr>
          <a:xfrm>
            <a:off x="6106779" y="3280101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</a:t>
            </a:r>
            <a:endParaRPr dirty="0"/>
          </a:p>
        </p:txBody>
      </p:sp>
      <p:sp>
        <p:nvSpPr>
          <p:cNvPr id="924" name="Google Shape;924;p47"/>
          <p:cNvSpPr txBox="1">
            <a:spLocks noGrp="1"/>
          </p:cNvSpPr>
          <p:nvPr>
            <p:ph type="subTitle" idx="8"/>
          </p:nvPr>
        </p:nvSpPr>
        <p:spPr>
          <a:xfrm>
            <a:off x="6106779" y="1534696"/>
            <a:ext cx="2245766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Stations</a:t>
            </a:r>
            <a:endParaRPr dirty="0"/>
          </a:p>
        </p:txBody>
      </p:sp>
      <p:sp>
        <p:nvSpPr>
          <p:cNvPr id="925" name="Google Shape;925;p47"/>
          <p:cNvSpPr/>
          <p:nvPr/>
        </p:nvSpPr>
        <p:spPr>
          <a:xfrm flipH="1">
            <a:off x="872405" y="1808351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6" name="Google Shape;926;p47"/>
          <p:cNvSpPr/>
          <p:nvPr/>
        </p:nvSpPr>
        <p:spPr>
          <a:xfrm flipH="1">
            <a:off x="872405" y="351602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/>
          <p:nvPr/>
        </p:nvSpPr>
        <p:spPr>
          <a:xfrm flipH="1">
            <a:off x="5099955" y="3538002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7"/>
          <p:cNvSpPr/>
          <p:nvPr/>
        </p:nvSpPr>
        <p:spPr>
          <a:xfrm flipH="1">
            <a:off x="5099955" y="1819422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7"/>
          <p:cNvGrpSpPr/>
          <p:nvPr/>
        </p:nvGrpSpPr>
        <p:grpSpPr>
          <a:xfrm>
            <a:off x="3857320" y="2518378"/>
            <a:ext cx="422542" cy="342973"/>
            <a:chOff x="2165809" y="3811059"/>
            <a:chExt cx="422542" cy="342973"/>
          </a:xfrm>
        </p:grpSpPr>
        <p:sp>
          <p:nvSpPr>
            <p:cNvPr id="961" name="Google Shape;961;p47"/>
            <p:cNvSpPr/>
            <p:nvPr/>
          </p:nvSpPr>
          <p:spPr>
            <a:xfrm>
              <a:off x="2165809" y="3811059"/>
              <a:ext cx="422542" cy="342973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193085" y="3877387"/>
              <a:ext cx="368753" cy="12158"/>
            </a:xfrm>
            <a:custGeom>
              <a:avLst/>
              <a:gdLst/>
              <a:ahLst/>
              <a:cxnLst/>
              <a:rect l="l" t="t" r="r" b="b"/>
              <a:pathLst>
                <a:path w="11586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230486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248981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2396972" y="4022807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2212404" y="4075386"/>
              <a:ext cx="53088" cy="38861"/>
            </a:xfrm>
            <a:custGeom>
              <a:avLst/>
              <a:gdLst/>
              <a:ahLst/>
              <a:cxnLst/>
              <a:rect l="l" t="t" r="r" b="b"/>
              <a:pathLst>
                <a:path w="1668" h="1221" extrusionOk="0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2396972" y="3916694"/>
              <a:ext cx="53088" cy="38798"/>
            </a:xfrm>
            <a:custGeom>
              <a:avLst/>
              <a:gdLst/>
              <a:ahLst/>
              <a:cxnLst/>
              <a:rect l="l" t="t" r="r" b="b"/>
              <a:pathLst>
                <a:path w="1668" h="1219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406;p86">
            <a:extLst>
              <a:ext uri="{FF2B5EF4-FFF2-40B4-BE49-F238E27FC236}">
                <a16:creationId xmlns:a16="http://schemas.microsoft.com/office/drawing/2014/main" id="{2C4B442E-5F35-1E9D-DC28-147FB1E54021}"/>
              </a:ext>
            </a:extLst>
          </p:cNvPr>
          <p:cNvGrpSpPr/>
          <p:nvPr/>
        </p:nvGrpSpPr>
        <p:grpSpPr>
          <a:xfrm>
            <a:off x="1041278" y="2052405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3" name="Google Shape;10407;p86">
              <a:extLst>
                <a:ext uri="{FF2B5EF4-FFF2-40B4-BE49-F238E27FC236}">
                  <a16:creationId xmlns:a16="http://schemas.microsoft.com/office/drawing/2014/main" id="{71219C0D-CA5A-53F8-10C4-D0D934759AC4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408;p86">
              <a:extLst>
                <a:ext uri="{FF2B5EF4-FFF2-40B4-BE49-F238E27FC236}">
                  <a16:creationId xmlns:a16="http://schemas.microsoft.com/office/drawing/2014/main" id="{E7F9031F-8B49-52C2-55FB-02B6B314A16A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409;p86">
              <a:extLst>
                <a:ext uri="{FF2B5EF4-FFF2-40B4-BE49-F238E27FC236}">
                  <a16:creationId xmlns:a16="http://schemas.microsoft.com/office/drawing/2014/main" id="{3F5DFC42-6A7D-C28A-298E-63D9BC0F7863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10;p86">
              <a:extLst>
                <a:ext uri="{FF2B5EF4-FFF2-40B4-BE49-F238E27FC236}">
                  <a16:creationId xmlns:a16="http://schemas.microsoft.com/office/drawing/2014/main" id="{40B11F59-CEE0-62CA-1354-6B79ED86A62A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11;p86">
              <a:extLst>
                <a:ext uri="{FF2B5EF4-FFF2-40B4-BE49-F238E27FC236}">
                  <a16:creationId xmlns:a16="http://schemas.microsoft.com/office/drawing/2014/main" id="{FC20D12F-B02D-A2F0-CB8A-AC4419E5524D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12;p86">
              <a:extLst>
                <a:ext uri="{FF2B5EF4-FFF2-40B4-BE49-F238E27FC236}">
                  <a16:creationId xmlns:a16="http://schemas.microsoft.com/office/drawing/2014/main" id="{7B5A2EED-6CBE-32AE-763D-D9EA965F73F7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13;p86">
              <a:extLst>
                <a:ext uri="{FF2B5EF4-FFF2-40B4-BE49-F238E27FC236}">
                  <a16:creationId xmlns:a16="http://schemas.microsoft.com/office/drawing/2014/main" id="{692CCB25-2493-FE0C-157B-BE682088B8F9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14;p86">
              <a:extLst>
                <a:ext uri="{FF2B5EF4-FFF2-40B4-BE49-F238E27FC236}">
                  <a16:creationId xmlns:a16="http://schemas.microsoft.com/office/drawing/2014/main" id="{2ECFA7D0-C1C8-EEFA-DEB7-BCBB9186E606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0288;p86">
            <a:extLst>
              <a:ext uri="{FF2B5EF4-FFF2-40B4-BE49-F238E27FC236}">
                <a16:creationId xmlns:a16="http://schemas.microsoft.com/office/drawing/2014/main" id="{2C37753C-2D1A-3E70-0175-D22D145B30E1}"/>
              </a:ext>
            </a:extLst>
          </p:cNvPr>
          <p:cNvGrpSpPr/>
          <p:nvPr/>
        </p:nvGrpSpPr>
        <p:grpSpPr>
          <a:xfrm>
            <a:off x="5321763" y="3760113"/>
            <a:ext cx="334634" cy="333904"/>
            <a:chOff x="7429366" y="3223183"/>
            <a:chExt cx="334634" cy="333904"/>
          </a:xfrm>
          <a:solidFill>
            <a:schemeClr val="bg1"/>
          </a:solidFill>
        </p:grpSpPr>
        <p:sp>
          <p:nvSpPr>
            <p:cNvPr id="18" name="Google Shape;10289;p86">
              <a:extLst>
                <a:ext uri="{FF2B5EF4-FFF2-40B4-BE49-F238E27FC236}">
                  <a16:creationId xmlns:a16="http://schemas.microsoft.com/office/drawing/2014/main" id="{BF7D651C-4467-DB5C-4394-42B7DB3DA2EA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90;p86">
              <a:extLst>
                <a:ext uri="{FF2B5EF4-FFF2-40B4-BE49-F238E27FC236}">
                  <a16:creationId xmlns:a16="http://schemas.microsoft.com/office/drawing/2014/main" id="{D1096717-223E-EDD7-8FB1-7F330C6FF5EE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1628;p88">
            <a:extLst>
              <a:ext uri="{FF2B5EF4-FFF2-40B4-BE49-F238E27FC236}">
                <a16:creationId xmlns:a16="http://schemas.microsoft.com/office/drawing/2014/main" id="{28C6025C-0ADB-4711-36E9-F20AD94E4157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23" name="Google Shape;11629;p88">
              <a:extLst>
                <a:ext uri="{FF2B5EF4-FFF2-40B4-BE49-F238E27FC236}">
                  <a16:creationId xmlns:a16="http://schemas.microsoft.com/office/drawing/2014/main" id="{69DE1314-68AF-368F-9D8E-19415206A780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630;p88">
              <a:extLst>
                <a:ext uri="{FF2B5EF4-FFF2-40B4-BE49-F238E27FC236}">
                  <a16:creationId xmlns:a16="http://schemas.microsoft.com/office/drawing/2014/main" id="{009CD725-6D8C-0AED-2FAD-A289A74E4ACF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631;p88">
              <a:extLst>
                <a:ext uri="{FF2B5EF4-FFF2-40B4-BE49-F238E27FC236}">
                  <a16:creationId xmlns:a16="http://schemas.microsoft.com/office/drawing/2014/main" id="{79080D37-3372-C213-BCF6-A36D8E90D4C4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32;p88">
              <a:extLst>
                <a:ext uri="{FF2B5EF4-FFF2-40B4-BE49-F238E27FC236}">
                  <a16:creationId xmlns:a16="http://schemas.microsoft.com/office/drawing/2014/main" id="{700CB672-AB2A-9B70-7883-1764EF73EA73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633;p88">
              <a:extLst>
                <a:ext uri="{FF2B5EF4-FFF2-40B4-BE49-F238E27FC236}">
                  <a16:creationId xmlns:a16="http://schemas.microsoft.com/office/drawing/2014/main" id="{70D996DE-29CA-220D-3B4C-1702EED8334B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Rettangolo 27">
            <a:extLst>
              <a:ext uri="{FF2B5EF4-FFF2-40B4-BE49-F238E27FC236}">
                <a16:creationId xmlns:a16="http://schemas.microsoft.com/office/drawing/2014/main" id="{4BCA8BD2-505E-6447-CAAD-A7CCE096A4CC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oogle Shape;12352;p89">
            <a:extLst>
              <a:ext uri="{FF2B5EF4-FFF2-40B4-BE49-F238E27FC236}">
                <a16:creationId xmlns:a16="http://schemas.microsoft.com/office/drawing/2014/main" id="{A84354E5-E223-125F-C712-CB11CC9867DE}"/>
              </a:ext>
            </a:extLst>
          </p:cNvPr>
          <p:cNvGrpSpPr/>
          <p:nvPr/>
        </p:nvGrpSpPr>
        <p:grpSpPr>
          <a:xfrm>
            <a:off x="5307717" y="1962584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20" name="Google Shape;12353;p89">
              <a:extLst>
                <a:ext uri="{FF2B5EF4-FFF2-40B4-BE49-F238E27FC236}">
                  <a16:creationId xmlns:a16="http://schemas.microsoft.com/office/drawing/2014/main" id="{21A128C7-9745-E22F-37D4-A190A0DC4AF7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54;p89">
              <a:extLst>
                <a:ext uri="{FF2B5EF4-FFF2-40B4-BE49-F238E27FC236}">
                  <a16:creationId xmlns:a16="http://schemas.microsoft.com/office/drawing/2014/main" id="{CF2E098A-04DD-9846-BD70-24E15D86B0D2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55;p89">
              <a:extLst>
                <a:ext uri="{FF2B5EF4-FFF2-40B4-BE49-F238E27FC236}">
                  <a16:creationId xmlns:a16="http://schemas.microsoft.com/office/drawing/2014/main" id="{784785C4-E34E-816E-0273-59824CF02179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56;p89">
              <a:extLst>
                <a:ext uri="{FF2B5EF4-FFF2-40B4-BE49-F238E27FC236}">
                  <a16:creationId xmlns:a16="http://schemas.microsoft.com/office/drawing/2014/main" id="{8D88AF0F-B378-9239-87B2-0DFDB2FB9A4B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ttangolo 10">
            <a:extLst>
              <a:ext uri="{FF2B5EF4-FFF2-40B4-BE49-F238E27FC236}">
                <a16:creationId xmlns:a16="http://schemas.microsoft.com/office/drawing/2014/main" id="{15DCA68B-6DDE-7E1E-6B33-883C70EF88AC}"/>
              </a:ext>
            </a:extLst>
          </p:cNvPr>
          <p:cNvSpPr/>
          <p:nvPr/>
        </p:nvSpPr>
        <p:spPr>
          <a:xfrm>
            <a:off x="8352545" y="4415781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8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Goal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84" name="Google Shape;784;p43"/>
          <p:cNvSpPr txBox="1">
            <a:spLocks noGrp="1"/>
          </p:cNvSpPr>
          <p:nvPr>
            <p:ph type="subTitle" idx="3"/>
          </p:nvPr>
        </p:nvSpPr>
        <p:spPr>
          <a:xfrm>
            <a:off x="713199" y="1652973"/>
            <a:ext cx="7703999" cy="27499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The goal of </a:t>
            </a:r>
            <a:r>
              <a:rPr lang="it-IT" sz="2000" b="0" dirty="0" err="1">
                <a:latin typeface="Didact Gothic" pitchFamily="2" charset="0"/>
              </a:rPr>
              <a:t>our</a:t>
            </a:r>
            <a:r>
              <a:rPr lang="it-IT" sz="2000" b="0" dirty="0">
                <a:latin typeface="Didact Gothic" pitchFamily="2" charset="0"/>
              </a:rPr>
              <a:t> work </a:t>
            </a:r>
            <a:r>
              <a:rPr lang="it-IT" sz="2000" b="0" dirty="0" err="1">
                <a:latin typeface="Didact Gothic" pitchFamily="2" charset="0"/>
              </a:rPr>
              <a:t>is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provide</a:t>
            </a:r>
            <a:r>
              <a:rPr lang="it-IT" sz="2000" b="0" dirty="0">
                <a:latin typeface="Didact Gothic" pitchFamily="2" charset="0"/>
              </a:rPr>
              <a:t> a knowledge </a:t>
            </a:r>
            <a:r>
              <a:rPr lang="it-IT" sz="2000" b="0" dirty="0" err="1">
                <a:latin typeface="Didact Gothic" pitchFamily="2" charset="0"/>
              </a:rPr>
              <a:t>graph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evaluate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b="0" dirty="0" err="1">
                <a:latin typeface="Didact Gothic" pitchFamily="2" charset="0"/>
              </a:rPr>
              <a:t>electric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vehicles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accessibility</a:t>
            </a:r>
            <a:r>
              <a:rPr lang="it-IT" sz="2000" b="0" dirty="0">
                <a:latin typeface="Didact Gothic" pitchFamily="2" charset="0"/>
              </a:rPr>
              <a:t> by </a:t>
            </a:r>
            <a:r>
              <a:rPr lang="it-IT" sz="2000" b="0" dirty="0" err="1">
                <a:latin typeface="Didact Gothic" pitchFamily="2" charset="0"/>
              </a:rPr>
              <a:t>highlighting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dirty="0" err="1">
                <a:latin typeface="Didact Gothic" pitchFamily="2" charset="0"/>
              </a:rPr>
              <a:t>correlation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between</a:t>
            </a:r>
            <a:r>
              <a:rPr lang="it-IT" sz="2000" b="0" dirty="0">
                <a:latin typeface="Didact Gothic" pitchFamily="2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2000" b="0" dirty="0">
              <a:latin typeface="Didact Gothic" pitchFamily="2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electric</a:t>
            </a:r>
            <a:r>
              <a:rPr lang="it-IT" sz="2000" dirty="0">
                <a:latin typeface="Didact Gothic" pitchFamily="2" charset="0"/>
              </a:rPr>
              <a:t> cars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charging</a:t>
            </a:r>
            <a:r>
              <a:rPr lang="it-IT" sz="2000" dirty="0">
                <a:latin typeface="Didact Gothic" pitchFamily="2" charset="0"/>
              </a:rPr>
              <a:t> stations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average</a:t>
            </a:r>
            <a:r>
              <a:rPr lang="it-IT" sz="2000" dirty="0">
                <a:latin typeface="Didact Gothic" pitchFamily="2" charset="0"/>
              </a:rPr>
              <a:t> </a:t>
            </a:r>
            <a:r>
              <a:rPr lang="it-IT" sz="2000" dirty="0" err="1">
                <a:latin typeface="Didact Gothic" pitchFamily="2" charset="0"/>
              </a:rPr>
              <a:t>income</a:t>
            </a:r>
            <a:r>
              <a:rPr lang="it-IT" sz="2000" dirty="0">
                <a:latin typeface="Didact Gothic" pitchFamily="2" charset="0"/>
              </a:rPr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2000" b="0" dirty="0">
              <a:latin typeface="Didact Goth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of the people living in the state of Washington, </a:t>
            </a:r>
            <a:r>
              <a:rPr lang="it-IT" sz="2000" b="0" dirty="0" err="1">
                <a:latin typeface="Didact Gothic" pitchFamily="2" charset="0"/>
              </a:rPr>
              <a:t>focusing</a:t>
            </a:r>
            <a:r>
              <a:rPr lang="it-IT" sz="2000" b="0" dirty="0">
                <a:latin typeface="Didact Gothic" pitchFamily="2" charset="0"/>
              </a:rPr>
              <a:t> on the </a:t>
            </a:r>
            <a:r>
              <a:rPr lang="it-IT" sz="2000" b="0" dirty="0" err="1">
                <a:latin typeface="Didact Gothic" pitchFamily="2" charset="0"/>
              </a:rPr>
              <a:t>different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territorial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divisions</a:t>
            </a:r>
            <a:r>
              <a:rPr lang="it-IT" sz="2000" b="0" dirty="0">
                <a:latin typeface="Didact Gothic" pitchFamily="2" charset="0"/>
              </a:rPr>
              <a:t>.</a:t>
            </a:r>
            <a:endParaRPr sz="2000" b="0" dirty="0">
              <a:latin typeface="Didact Gothic" pitchFamily="2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2E8989F-C50A-9D53-7F40-E8B161AB5632}"/>
              </a:ext>
            </a:extLst>
          </p:cNvPr>
          <p:cNvSpPr/>
          <p:nvPr/>
        </p:nvSpPr>
        <p:spPr>
          <a:xfrm>
            <a:off x="192100" y="309549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EF15070-718B-90D3-72A8-13C5E730EEE7}"/>
              </a:ext>
            </a:extLst>
          </p:cNvPr>
          <p:cNvSpPr/>
          <p:nvPr/>
        </p:nvSpPr>
        <p:spPr>
          <a:xfrm>
            <a:off x="7945754" y="414227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9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Data Sources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873" name="Google Shape;873;p46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Electric (BEV) cars </a:t>
            </a:r>
            <a:br>
              <a:rPr lang="it-IT" dirty="0"/>
            </a:b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 </a:t>
            </a:r>
            <a:r>
              <a:rPr lang="it-IT" dirty="0" err="1"/>
              <a:t>possible</a:t>
            </a:r>
            <a:r>
              <a:rPr lang="it-IT" dirty="0"/>
              <a:t> sources: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Kaggle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wa.data.gov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4" name="Google Shape;874;p46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for each ZIP Code</a:t>
            </a:r>
            <a:endParaRPr dirty="0"/>
          </a:p>
        </p:txBody>
      </p:sp>
      <p:sp>
        <p:nvSpPr>
          <p:cNvPr id="875" name="Google Shape;875;p46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about Public and Private station to charge electric vehicles</a:t>
            </a:r>
            <a:endParaRPr dirty="0"/>
          </a:p>
        </p:txBody>
      </p:sp>
      <p:sp>
        <p:nvSpPr>
          <p:cNvPr id="876" name="Google Shape;876;p46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Electric Cars</a:t>
            </a:r>
            <a:endParaRPr dirty="0"/>
          </a:p>
        </p:txBody>
      </p:sp>
      <p:sp>
        <p:nvSpPr>
          <p:cNvPr id="877" name="Google Shape;877;p46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</a:t>
            </a:r>
            <a:endParaRPr dirty="0"/>
          </a:p>
        </p:txBody>
      </p:sp>
      <p:sp>
        <p:nvSpPr>
          <p:cNvPr id="878" name="Google Shape;878;p46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</a:t>
            </a:r>
            <a:endParaRPr dirty="0"/>
          </a:p>
        </p:txBody>
      </p:sp>
      <p:grpSp>
        <p:nvGrpSpPr>
          <p:cNvPr id="882" name="Google Shape;882;p46"/>
          <p:cNvGrpSpPr/>
          <p:nvPr/>
        </p:nvGrpSpPr>
        <p:grpSpPr>
          <a:xfrm>
            <a:off x="1712283" y="1948602"/>
            <a:ext cx="401584" cy="360509"/>
            <a:chOff x="3441065" y="4302505"/>
            <a:chExt cx="337069" cy="302593"/>
          </a:xfrm>
        </p:grpSpPr>
        <p:sp>
          <p:nvSpPr>
            <p:cNvPr id="883" name="Google Shape;883;p4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46"/>
          <p:cNvGrpSpPr/>
          <p:nvPr/>
        </p:nvGrpSpPr>
        <p:grpSpPr>
          <a:xfrm>
            <a:off x="4411590" y="1919135"/>
            <a:ext cx="320798" cy="419432"/>
            <a:chOff x="1367060" y="2422129"/>
            <a:chExt cx="269261" cy="352050"/>
          </a:xfrm>
        </p:grpSpPr>
        <p:sp>
          <p:nvSpPr>
            <p:cNvPr id="897" name="Google Shape;897;p46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911;p46"/>
          <p:cNvSpPr/>
          <p:nvPr/>
        </p:nvSpPr>
        <p:spPr>
          <a:xfrm>
            <a:off x="7014346" y="1943192"/>
            <a:ext cx="433149" cy="371309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300984C1-2776-3822-6AED-A4540D20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56" y="2165763"/>
            <a:ext cx="1841327" cy="462633"/>
          </a:xfrm>
          <a:prstGeom prst="rect">
            <a:avLst/>
          </a:prstGeom>
        </p:spPr>
      </p:pic>
      <p:pic>
        <p:nvPicPr>
          <p:cNvPr id="5" name="Immagine 4" descr="Immagine che contiene testo, Carattere, schermata, Blu elettrico&#10;&#10;Descrizione generata automaticamente">
            <a:extLst>
              <a:ext uri="{FF2B5EF4-FFF2-40B4-BE49-F238E27FC236}">
                <a16:creationId xmlns:a16="http://schemas.microsoft.com/office/drawing/2014/main" id="{7B660847-19F9-94BA-A91F-A3ED9BE66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58" y="2041479"/>
            <a:ext cx="2527300" cy="711200"/>
          </a:xfrm>
          <a:prstGeom prst="rect">
            <a:avLst/>
          </a:prstGeom>
        </p:spPr>
      </p:pic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6DC19F0-68B7-AB83-3DCF-432225E66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042" y="1809894"/>
            <a:ext cx="2087767" cy="117436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7EC2379F-85FC-27F3-9980-D38B1E30CEDE}"/>
              </a:ext>
            </a:extLst>
          </p:cNvPr>
          <p:cNvSpPr/>
          <p:nvPr/>
        </p:nvSpPr>
        <p:spPr>
          <a:xfrm>
            <a:off x="53788" y="4426003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526A7DC-F43E-A225-9EFA-18C71A879E12}"/>
              </a:ext>
            </a:extLst>
          </p:cNvPr>
          <p:cNvSpPr/>
          <p:nvPr/>
        </p:nvSpPr>
        <p:spPr>
          <a:xfrm>
            <a:off x="8094281" y="295652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1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02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Ontology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B471884-25B5-DA2F-1F01-EB346C056B9D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71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Ontology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schermata, cerchio&#10;&#10;Descrizione generata automaticamente">
            <a:extLst>
              <a:ext uri="{FF2B5EF4-FFF2-40B4-BE49-F238E27FC236}">
                <a16:creationId xmlns:a16="http://schemas.microsoft.com/office/drawing/2014/main" id="{DF4F4033-A534-02DA-1049-2910AEB76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56"/>
          <a:stretch/>
        </p:blipFill>
        <p:spPr>
          <a:xfrm>
            <a:off x="184810" y="938845"/>
            <a:ext cx="8774381" cy="4025042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4685DDA-7383-EADE-5C27-992682C1C010}"/>
              </a:ext>
            </a:extLst>
          </p:cNvPr>
          <p:cNvSpPr/>
          <p:nvPr/>
        </p:nvSpPr>
        <p:spPr>
          <a:xfrm>
            <a:off x="121191" y="206216"/>
            <a:ext cx="455679" cy="487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8DA8B54-FEA8-77F7-A726-E2151277A73E}"/>
              </a:ext>
            </a:extLst>
          </p:cNvPr>
          <p:cNvSpPr/>
          <p:nvPr/>
        </p:nvSpPr>
        <p:spPr>
          <a:xfrm>
            <a:off x="7997055" y="4041823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51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03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Queries &amp; Data Analysis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8B1A71C-1DCF-00D1-621C-E1F18BDB6542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79687"/>
      </p:ext>
    </p:extLst>
  </p:cSld>
  <p:clrMapOvr>
    <a:masterClrMapping/>
  </p:clrMapOvr>
</p:sld>
</file>

<file path=ppt/theme/theme1.xml><?xml version="1.0" encoding="utf-8"?>
<a:theme xmlns:a="http://schemas.openxmlformats.org/drawingml/2006/main" name="Knowledge and Scientific Thinking by Slidesgo">
  <a:themeElements>
    <a:clrScheme name="Simple Light">
      <a:dk1>
        <a:srgbClr val="1F1E1E"/>
      </a:dk1>
      <a:lt1>
        <a:srgbClr val="F7F7F7"/>
      </a:lt1>
      <a:dk2>
        <a:srgbClr val="FEEAE0"/>
      </a:dk2>
      <a:lt2>
        <a:srgbClr val="FEB66B"/>
      </a:lt2>
      <a:accent1>
        <a:srgbClr val="FFA8FF"/>
      </a:accent1>
      <a:accent2>
        <a:srgbClr val="C07AFF"/>
      </a:accent2>
      <a:accent3>
        <a:srgbClr val="7082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462</Words>
  <Application>Microsoft Office PowerPoint</Application>
  <PresentationFormat>Presentazione su schermo (16:9)</PresentationFormat>
  <Paragraphs>89</Paragraphs>
  <Slides>18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8" baseType="lpstr">
      <vt:lpstr>Anek Bangla</vt:lpstr>
      <vt:lpstr>Anek Bangla SemiBold</vt:lpstr>
      <vt:lpstr>Arial</vt:lpstr>
      <vt:lpstr>Bebas Neue</vt:lpstr>
      <vt:lpstr>Didact Gothic</vt:lpstr>
      <vt:lpstr>Fira Sans Extra Condensed Medium</vt:lpstr>
      <vt:lpstr>Nunito Light</vt:lpstr>
      <vt:lpstr>Roboto</vt:lpstr>
      <vt:lpstr>Wingdings</vt:lpstr>
      <vt:lpstr>Knowledge and Scientific Thinking by Slidesgo</vt:lpstr>
      <vt:lpstr>Presentazione standard di PowerPoint</vt:lpstr>
      <vt:lpstr>Outline</vt:lpstr>
      <vt:lpstr>01  Domain &amp; Data Sources</vt:lpstr>
      <vt:lpstr>Domain</vt:lpstr>
      <vt:lpstr>Goal</vt:lpstr>
      <vt:lpstr>Data Sources</vt:lpstr>
      <vt:lpstr>02  Ontology</vt:lpstr>
      <vt:lpstr>Ontology</vt:lpstr>
      <vt:lpstr>03  Queries &amp; Data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KG Applications</vt:lpstr>
      <vt:lpstr>04  Future Work</vt:lpstr>
      <vt:lpstr>Future Development &amp; Expansion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and Scientific Thinking </dc:title>
  <cp:lastModifiedBy>Riccardo Gobbo</cp:lastModifiedBy>
  <cp:revision>11</cp:revision>
  <dcterms:modified xsi:type="dcterms:W3CDTF">2024-01-06T11:22:46Z</dcterms:modified>
</cp:coreProperties>
</file>